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4" r:id="rId2"/>
    <p:sldMasterId id="2147483706" r:id="rId3"/>
  </p:sldMasterIdLst>
  <p:notesMasterIdLst>
    <p:notesMasterId r:id="rId22"/>
  </p:notesMasterIdLst>
  <p:handoutMasterIdLst>
    <p:handoutMasterId r:id="rId23"/>
  </p:handoutMasterIdLst>
  <p:sldIdLst>
    <p:sldId id="256" r:id="rId4"/>
    <p:sldId id="258" r:id="rId5"/>
    <p:sldId id="278" r:id="rId6"/>
    <p:sldId id="291" r:id="rId7"/>
    <p:sldId id="292" r:id="rId8"/>
    <p:sldId id="279" r:id="rId9"/>
    <p:sldId id="261" r:id="rId10"/>
    <p:sldId id="267" r:id="rId11"/>
    <p:sldId id="293" r:id="rId12"/>
    <p:sldId id="280" r:id="rId13"/>
    <p:sldId id="281" r:id="rId14"/>
    <p:sldId id="290" r:id="rId15"/>
    <p:sldId id="272" r:id="rId16"/>
    <p:sldId id="271" r:id="rId17"/>
    <p:sldId id="269" r:id="rId18"/>
    <p:sldId id="266" r:id="rId19"/>
    <p:sldId id="268" r:id="rId20"/>
    <p:sldId id="26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9907" autoAdjust="0"/>
  </p:normalViewPr>
  <p:slideViewPr>
    <p:cSldViewPr snapToGrid="0">
      <p:cViewPr varScale="1">
        <p:scale>
          <a:sx n="64" d="100"/>
          <a:sy n="64" d="100"/>
        </p:scale>
        <p:origin x="94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9/16/2026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9/16/2026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2226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7914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67671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259519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8579873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821672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79688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359389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324740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810336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8178874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906961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91513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584973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24378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24071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93380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526890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67389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851430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9670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50029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8838532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8176881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6732837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8735941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34029" y="383750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35638" y="1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6599" y="387686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821433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31175455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5800586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52808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32256" y="417376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7739" y="0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71735" y="255510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4780879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52223121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130948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586297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14636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03929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747973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86874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455333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5976114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6590021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07996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63262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55371581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1449555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1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45.xml"/><Relationship Id="rId21" Type="http://schemas.openxmlformats.org/officeDocument/2006/relationships/slideLayout" Target="../slideLayouts/slideLayout63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1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4.xml"/><Relationship Id="rId16" Type="http://schemas.openxmlformats.org/officeDocument/2006/relationships/slideLayout" Target="../slideLayouts/slideLayout58.xml"/><Relationship Id="rId2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2.xml"/><Relationship Id="rId19" Type="http://schemas.openxmlformats.org/officeDocument/2006/relationships/slideLayout" Target="../slideLayouts/slideLayout61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6.xml"/><Relationship Id="rId2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890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3" r:id="rId19"/>
    <p:sldLayoutId id="2147483704" r:id="rId20"/>
    <p:sldLayoutId id="2147483705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72375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27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0" Type="http://schemas.openxmlformats.org/officeDocument/2006/relationships/image" Target="../media/image28.jpeg"/><Relationship Id="rId4" Type="http://schemas.openxmlformats.org/officeDocument/2006/relationships/image" Target="../media/image22.pn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jpe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Meet the teacher </a:t>
            </a:r>
            <a:endParaRPr lang="ru-RU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4 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September 2026</a:t>
            </a:r>
            <a:endParaRPr lang="ru-RU" sz="1800" dirty="0"/>
          </a:p>
        </p:txBody>
      </p:sp>
      <p:pic>
        <p:nvPicPr>
          <p:cNvPr id="9" name="Picture Placeholder 8" descr="Kids on Desk Looking at Notebook">
            <a:extLst>
              <a:ext uri="{FF2B5EF4-FFF2-40B4-BE49-F238E27FC236}">
                <a16:creationId xmlns:a16="http://schemas.microsoft.com/office/drawing/2014/main" id="{F1EACC03-9DC7-4C77-9BAE-11CBF767B58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153" y="252933"/>
            <a:ext cx="1724297" cy="17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Staff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0151" y="2536869"/>
            <a:ext cx="5075147" cy="37740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prstClr val="black"/>
                </a:solidFill>
                <a:latin typeface="Topmarks" pitchFamily="2" charset="0"/>
              </a:rPr>
              <a:t>Oak class</a:t>
            </a:r>
          </a:p>
          <a:p>
            <a:r>
              <a:rPr lang="en-US" sz="2000" dirty="0">
                <a:solidFill>
                  <a:prstClr val="black"/>
                </a:solidFill>
                <a:latin typeface="Topmarks" pitchFamily="2" charset="0"/>
              </a:rPr>
              <a:t>Miss Stretch  </a:t>
            </a:r>
          </a:p>
          <a:p>
            <a:r>
              <a:rPr lang="en-US" sz="2000" dirty="0" err="1">
                <a:solidFill>
                  <a:prstClr val="black"/>
                </a:solidFill>
                <a:latin typeface="Topmarks" pitchFamily="2" charset="0"/>
              </a:rPr>
              <a:t>Mrs</a:t>
            </a:r>
            <a:r>
              <a:rPr lang="en-GB" sz="2000" dirty="0">
                <a:solidFill>
                  <a:prstClr val="black"/>
                </a:solidFill>
                <a:latin typeface="Topmarks" pitchFamily="2" charset="0"/>
              </a:rPr>
              <a:t> Brown – LSA </a:t>
            </a:r>
          </a:p>
          <a:p>
            <a:r>
              <a:rPr lang="en-GB" sz="2000" dirty="0">
                <a:solidFill>
                  <a:prstClr val="black"/>
                </a:solidFill>
                <a:latin typeface="Topmarks" pitchFamily="2" charset="0"/>
              </a:rPr>
              <a:t>Mrs Celine - LSA</a:t>
            </a:r>
          </a:p>
          <a:p>
            <a:pPr marL="0" indent="0">
              <a:buNone/>
            </a:pPr>
            <a:endParaRPr lang="en-US" sz="2000" dirty="0">
              <a:solidFill>
                <a:prstClr val="black"/>
              </a:solidFill>
              <a:latin typeface="Topmarks" pitchFamily="2" charset="0"/>
            </a:endParaRPr>
          </a:p>
          <a:p>
            <a:pPr marL="0" indent="0">
              <a:buNone/>
            </a:pPr>
            <a:r>
              <a:rPr lang="en-US" sz="2000" b="1" dirty="0">
                <a:solidFill>
                  <a:prstClr val="black"/>
                </a:solidFill>
                <a:latin typeface="Topmarks" pitchFamily="2" charset="0"/>
              </a:rPr>
              <a:t>Willow class</a:t>
            </a:r>
          </a:p>
          <a:p>
            <a:r>
              <a:rPr lang="en-US" sz="2000" dirty="0">
                <a:solidFill>
                  <a:prstClr val="black"/>
                </a:solidFill>
                <a:latin typeface="Topmarks" pitchFamily="2" charset="0"/>
              </a:rPr>
              <a:t>Miss Tolley</a:t>
            </a:r>
          </a:p>
          <a:p>
            <a:r>
              <a:rPr lang="en-US" sz="2000" dirty="0" err="1">
                <a:solidFill>
                  <a:prstClr val="black"/>
                </a:solidFill>
                <a:latin typeface="Topmarks" pitchFamily="2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Topmarks" pitchFamily="2" charset="0"/>
              </a:rPr>
              <a:t> Chambers – LSA (Monday, Tuesday and Wednesday)</a:t>
            </a:r>
          </a:p>
          <a:p>
            <a:r>
              <a:rPr lang="en-US" sz="2000" dirty="0" err="1">
                <a:solidFill>
                  <a:prstClr val="black"/>
                </a:solidFill>
                <a:latin typeface="Topmarks" pitchFamily="2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Topmarks" pitchFamily="2" charset="0"/>
              </a:rPr>
              <a:t> Oakhill – LSA (Thursday and Friday)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9FB79B93-7DF0-48BA-9B71-C6DC129A119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7972" r="7972"/>
          <a:stretch>
            <a:fillRect/>
          </a:stretch>
        </p:blipFill>
        <p:spPr>
          <a:xfrm>
            <a:off x="6964835" y="-92927"/>
            <a:ext cx="2055520" cy="2420696"/>
          </a:xfrm>
          <a:prstGeom prst="rect">
            <a:avLst/>
          </a:prstGeom>
        </p:spPr>
      </p:pic>
      <p:pic>
        <p:nvPicPr>
          <p:cNvPr id="1026" name="Picture 2" descr="Staff photo">
            <a:extLst>
              <a:ext uri="{FF2B5EF4-FFF2-40B4-BE49-F238E27FC236}">
                <a16:creationId xmlns:a16="http://schemas.microsoft.com/office/drawing/2014/main" id="{75C6F5FA-3EBE-49FF-89B4-DBB0F2651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3813">
            <a:off x="9326583" y="707514"/>
            <a:ext cx="2051161" cy="205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aff photo">
            <a:extLst>
              <a:ext uri="{FF2B5EF4-FFF2-40B4-BE49-F238E27FC236}">
                <a16:creationId xmlns:a16="http://schemas.microsoft.com/office/drawing/2014/main" id="{11A42E30-329E-434A-8937-44661DB3B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0265">
            <a:off x="6407729" y="2241707"/>
            <a:ext cx="1731657" cy="173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aff photo">
            <a:extLst>
              <a:ext uri="{FF2B5EF4-FFF2-40B4-BE49-F238E27FC236}">
                <a16:creationId xmlns:a16="http://schemas.microsoft.com/office/drawing/2014/main" id="{A1E8EFB6-91DB-4A34-B429-B7986A129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0744">
            <a:off x="9199911" y="2938559"/>
            <a:ext cx="1780800" cy="178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55C8D3-46FC-48A8-8182-686D27DBA1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802231">
            <a:off x="5930825" y="4241907"/>
            <a:ext cx="1711759" cy="1711759"/>
          </a:xfrm>
          <a:prstGeom prst="rect">
            <a:avLst/>
          </a:prstGeom>
        </p:spPr>
      </p:pic>
      <p:pic>
        <p:nvPicPr>
          <p:cNvPr id="1032" name="Picture 8" descr="Staff photo">
            <a:extLst>
              <a:ext uri="{FF2B5EF4-FFF2-40B4-BE49-F238E27FC236}">
                <a16:creationId xmlns:a16="http://schemas.microsoft.com/office/drawing/2014/main" id="{D4A28C99-25F7-4D15-83A0-208371EF9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4396">
            <a:off x="8780771" y="5061575"/>
            <a:ext cx="1557312" cy="155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6F2829E-581E-4CF5-AC59-7984B364F73C}"/>
              </a:ext>
            </a:extLst>
          </p:cNvPr>
          <p:cNvSpPr txBox="1"/>
          <p:nvPr/>
        </p:nvSpPr>
        <p:spPr>
          <a:xfrm>
            <a:off x="2632014" y="1145388"/>
            <a:ext cx="888371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rgbClr val="ED7D31">
                    <a:lumMod val="75000"/>
                  </a:srgbClr>
                </a:solidFill>
                <a:latin typeface="Topmarks" pitchFamily="2" charset="0"/>
              </a:rPr>
              <a:t>Autumn term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opmarks" pitchFamily="2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History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what changed in Britain after the Anglo-Saxon invasion?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Geography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what are rivers and how are they used?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Art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story telling through drawing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DT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electrical systems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Science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animals including humans and electricity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Computing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animation and Logo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PSHE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can I take care of my mind and body?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what rights and responsibilities do we have?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RE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what did God promise his people?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do non-religious people celebrate new life?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PE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netball, football, swimming and ball skills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Music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let your spirit fly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French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getting to know you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43E021-0695-40E4-8DDA-FA205F210463}"/>
              </a:ext>
            </a:extLst>
          </p:cNvPr>
          <p:cNvSpPr txBox="1"/>
          <p:nvPr/>
        </p:nvSpPr>
        <p:spPr>
          <a:xfrm>
            <a:off x="699" y="5563638"/>
            <a:ext cx="2440815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opmarks" pitchFamily="2" charset="0"/>
              </a:rPr>
              <a:t>Anglo-Saxon</a:t>
            </a:r>
            <a:r>
              <a:rPr kumimoji="0" lang="en-GB" b="1" i="0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opmarks" pitchFamily="2" charset="0"/>
              </a:rPr>
              <a:t> workshop in school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1" baseline="0" dirty="0">
                <a:solidFill>
                  <a:prstClr val="black"/>
                </a:solidFill>
                <a:latin typeface="Topmarks" pitchFamily="2" charset="0"/>
              </a:rPr>
              <a:t>Box Hill visit</a:t>
            </a:r>
            <a:endParaRPr kumimoji="0" lang="en-GB" sz="20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opmarks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12665E-B0D2-4E56-B2FD-C95A8BBE3CD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85" y="317649"/>
            <a:ext cx="2127841" cy="1655478"/>
          </a:xfrm>
          <a:prstGeom prst="rect">
            <a:avLst/>
          </a:prstGeom>
          <a:noFill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F588846-9A20-4A00-AE7D-10CD68F716E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85" y="2209101"/>
            <a:ext cx="2127842" cy="15437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573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6F2829E-581E-4CF5-AC59-7984B364F73C}"/>
              </a:ext>
            </a:extLst>
          </p:cNvPr>
          <p:cNvSpPr txBox="1"/>
          <p:nvPr/>
        </p:nvSpPr>
        <p:spPr>
          <a:xfrm>
            <a:off x="2722410" y="862191"/>
            <a:ext cx="929948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rgbClr val="ED7D31">
                    <a:lumMod val="75000"/>
                  </a:srgbClr>
                </a:solidFill>
                <a:latin typeface="Topmarks" pitchFamily="2" charset="0"/>
              </a:rPr>
              <a:t>Spring term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opmarks" pitchFamily="2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History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were the Vikings raiders, traders or settlers?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Geography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where does our food come from?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Art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exploring pattern and exploring still life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DT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mechanical systems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Science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states of matter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Computing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branching databases and sound stories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PSHE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can we prevent illness and injury and respond if they happen?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can I make healthy choices?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RE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</a:t>
            </a:r>
          </a:p>
          <a:p>
            <a:pPr marL="914400" lvl="1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what did Jesus say about God’s kingdom and why is it ‘good news’? </a:t>
            </a:r>
          </a:p>
          <a:p>
            <a:pPr marL="914400" lvl="1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is communion a celebration or an act of remembrance?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PE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tag rugby, hockey, dance and gymnastics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Music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glockenspiels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French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– family and friends</a:t>
            </a:r>
          </a:p>
          <a:p>
            <a:pPr lvl="0">
              <a:defRPr/>
            </a:pPr>
            <a:endParaRPr lang="en-GB" sz="2400" b="1" dirty="0">
              <a:solidFill>
                <a:prstClr val="black"/>
              </a:solidFill>
              <a:latin typeface="Topmarks" pitchFamily="2" charset="0"/>
            </a:endParaRPr>
          </a:p>
        </p:txBody>
      </p:sp>
      <p:pic>
        <p:nvPicPr>
          <p:cNvPr id="6" name="Picture 5" descr="C:\Users\estretch\AppData\Local\Microsoft\Windows\INetCache\Content.MSO\6693D139.tmp">
            <a:extLst>
              <a:ext uri="{FF2B5EF4-FFF2-40B4-BE49-F238E27FC236}">
                <a16:creationId xmlns:a16="http://schemas.microsoft.com/office/drawing/2014/main" id="{04343CF5-028A-4F4C-9E4D-E0F00296B58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03" y="156865"/>
            <a:ext cx="1925782" cy="1710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13ECA6-901F-49A0-9C6A-760D872EBBB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02" y="2147455"/>
            <a:ext cx="1925782" cy="1281545"/>
          </a:xfrm>
          <a:prstGeom prst="rect">
            <a:avLst/>
          </a:prstGeom>
          <a:noFill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AA3F5A-DD6A-434C-A322-03A85F6629E6}"/>
              </a:ext>
            </a:extLst>
          </p:cNvPr>
          <p:cNvSpPr txBox="1"/>
          <p:nvPr/>
        </p:nvSpPr>
        <p:spPr>
          <a:xfrm>
            <a:off x="0" y="5837943"/>
            <a:ext cx="2770905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opmarks" pitchFamily="2" charset="0"/>
              </a:rPr>
              <a:t>Tate Britain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Food and fair trade workshop</a:t>
            </a:r>
            <a:endParaRPr kumimoji="0" lang="en-GB" sz="20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opmark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225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6F2829E-581E-4CF5-AC59-7984B364F73C}"/>
              </a:ext>
            </a:extLst>
          </p:cNvPr>
          <p:cNvSpPr txBox="1"/>
          <p:nvPr/>
        </p:nvSpPr>
        <p:spPr>
          <a:xfrm>
            <a:off x="2532266" y="1181394"/>
            <a:ext cx="929948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rgbClr val="ED7D31">
                    <a:lumMod val="75000"/>
                  </a:srgbClr>
                </a:solidFill>
                <a:latin typeface="Topmarks" pitchFamily="2" charset="0"/>
              </a:rPr>
              <a:t>Summer term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opmarks" pitchFamily="2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History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how did the achievements of the Ancient Maya impact their society and beyond?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Geography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why are rainforests important to use?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Art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working in three dimensions – the art of display or sculpture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DT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textiles (2D shape to 3D product) - purses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Science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living things and habitats and sound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Computing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coding and touch typing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PSHE 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can I spend money wisely?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will my body and emotions change as I grow up?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RE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</a:t>
            </a:r>
          </a:p>
          <a:p>
            <a:pPr marL="914400" lvl="1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are words more important than actions?</a:t>
            </a:r>
          </a:p>
          <a:p>
            <a:pPr marL="914400" lvl="1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How does worship show what is important to Muslims?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PE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rounders, tennis, athletics and cricket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Music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three little birds and reggae </a:t>
            </a:r>
          </a:p>
          <a:p>
            <a:pPr marL="457200" lvl="0" indent="-457200">
              <a:buFont typeface="Wingdings" panose="05000000000000000000" pitchFamily="2" charset="2"/>
              <a:buChar char="ü"/>
              <a:defRPr/>
            </a:pPr>
            <a:r>
              <a:rPr lang="en-GB" sz="2000" b="1" dirty="0">
                <a:solidFill>
                  <a:prstClr val="black"/>
                </a:solidFill>
                <a:highlight>
                  <a:srgbClr val="00FFFF"/>
                </a:highlight>
                <a:latin typeface="Topmarks" pitchFamily="2" charset="0"/>
              </a:rPr>
              <a:t>French</a:t>
            </a: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 - holidays and hobbies</a:t>
            </a:r>
          </a:p>
          <a:p>
            <a:pPr lvl="0">
              <a:defRPr/>
            </a:pPr>
            <a:endParaRPr lang="en-GB" sz="2400" b="1" dirty="0">
              <a:solidFill>
                <a:prstClr val="black"/>
              </a:solidFill>
              <a:latin typeface="Topmarks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AA3F5A-DD6A-434C-A322-03A85F6629E6}"/>
              </a:ext>
            </a:extLst>
          </p:cNvPr>
          <p:cNvSpPr txBox="1"/>
          <p:nvPr/>
        </p:nvSpPr>
        <p:spPr>
          <a:xfrm>
            <a:off x="0" y="5842337"/>
            <a:ext cx="2270446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Samba drumming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solidFill>
                  <a:prstClr val="black"/>
                </a:solidFill>
                <a:latin typeface="Topmarks" pitchFamily="2" charset="0"/>
              </a:rPr>
              <a:t>Mosque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3ECA39-8F9B-4C0A-B618-FE268E93164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5" y="1702806"/>
            <a:ext cx="2120812" cy="1458307"/>
          </a:xfrm>
          <a:prstGeom prst="rect">
            <a:avLst/>
          </a:prstGeom>
          <a:noFill/>
        </p:spPr>
      </p:pic>
      <p:pic>
        <p:nvPicPr>
          <p:cNvPr id="9" name="Picture 8" descr="C:\Users\estretch\AppData\Local\Microsoft\Windows\INetCache\Content.MSO\BA5700AF.tmp">
            <a:extLst>
              <a:ext uri="{FF2B5EF4-FFF2-40B4-BE49-F238E27FC236}">
                <a16:creationId xmlns:a16="http://schemas.microsoft.com/office/drawing/2014/main" id="{0961D307-B877-47C8-8C36-53E7C393564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5" y="267265"/>
            <a:ext cx="2120811" cy="11993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3279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48291" y="364488"/>
            <a:ext cx="6845896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74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Parent newsletter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0CDE5-970C-4CC4-BF43-0DA127E73E82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79A014-F633-4975-AC77-5666D5F4A2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8"/>
          <a:stretch/>
        </p:blipFill>
        <p:spPr>
          <a:xfrm>
            <a:off x="2020334" y="974361"/>
            <a:ext cx="8151331" cy="565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9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710179" y="897918"/>
            <a:ext cx="3960711" cy="1061509"/>
          </a:xfrm>
        </p:spPr>
        <p:txBody>
          <a:bodyPr/>
          <a:lstStyle/>
          <a:p>
            <a:r>
              <a:rPr lang="en-US" dirty="0"/>
              <a:t>Timetable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38D1AAD-09C9-4EA1-8564-E21A9BF55787}"/>
              </a:ext>
            </a:extLst>
          </p:cNvPr>
          <p:cNvSpPr/>
          <p:nvPr/>
        </p:nvSpPr>
        <p:spPr>
          <a:xfrm>
            <a:off x="1169232" y="2163523"/>
            <a:ext cx="464695" cy="594667"/>
          </a:xfrm>
          <a:prstGeom prst="round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BC65C4-CFFD-4F57-932D-9F88F615D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061" y="1871310"/>
            <a:ext cx="10057878" cy="482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Literacy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C8A2F98-CF2B-4AD6-A793-DD738BE4A727}"/>
              </a:ext>
            </a:extLst>
          </p:cNvPr>
          <p:cNvSpPr txBox="1"/>
          <p:nvPr/>
        </p:nvSpPr>
        <p:spPr>
          <a:xfrm>
            <a:off x="225398" y="2301696"/>
            <a:ext cx="5508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accent4"/>
                </a:solidFill>
                <a:latin typeface="Topmarks" pitchFamily="2" charset="0"/>
              </a:rPr>
              <a:t>Texts have been carefully chosen to link with the wider curriculum learning.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15520C5-D279-42FB-99EC-E18E8D91731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6" y="3333739"/>
            <a:ext cx="1057062" cy="1277912"/>
          </a:xfrm>
          <a:prstGeom prst="rect">
            <a:avLst/>
          </a:prstGeom>
          <a:noFill/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DD71385-8B7B-4DB6-8BB7-151D15EBE71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925" y="3333739"/>
            <a:ext cx="991689" cy="1277912"/>
          </a:xfrm>
          <a:prstGeom prst="rect">
            <a:avLst/>
          </a:prstGeom>
          <a:noFill/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42CD1A2-06C8-42B0-ADA7-673620A5201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029" y="3335728"/>
            <a:ext cx="1057062" cy="1237908"/>
          </a:xfrm>
          <a:prstGeom prst="rect">
            <a:avLst/>
          </a:prstGeom>
          <a:noFill/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E87256D-D94E-49E1-9F6C-273A56F8424F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925" y="4919762"/>
            <a:ext cx="1057063" cy="1391183"/>
          </a:xfrm>
          <a:prstGeom prst="rect">
            <a:avLst/>
          </a:prstGeom>
          <a:noFill/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9866CAA-8975-4161-B77C-B90A5AC868D3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406" y="4919762"/>
            <a:ext cx="1057063" cy="1391185"/>
          </a:xfrm>
          <a:prstGeom prst="rect">
            <a:avLst/>
          </a:prstGeom>
          <a:noFill/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22721FC7-F64C-44C8-8D0C-7B7463CF5A09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996" y="4919761"/>
            <a:ext cx="1191291" cy="1391185"/>
          </a:xfrm>
          <a:prstGeom prst="rect">
            <a:avLst/>
          </a:prstGeom>
          <a:noFill/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0BE83C6-A409-415F-B8D2-B20639222136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6" y="4919761"/>
            <a:ext cx="1057062" cy="1391185"/>
          </a:xfrm>
          <a:prstGeom prst="rect">
            <a:avLst/>
          </a:prstGeom>
          <a:noFill/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120E627-A81D-497E-83F0-983D24E50FC7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242" y="3315726"/>
            <a:ext cx="1057062" cy="1277912"/>
          </a:xfrm>
          <a:prstGeom prst="rect">
            <a:avLst/>
          </a:prstGeom>
          <a:noFill/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0B64F97-BC31-4A9B-8675-B18F432E65F8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430" y="457951"/>
            <a:ext cx="1992739" cy="1569392"/>
          </a:xfrm>
          <a:prstGeom prst="rect">
            <a:avLst/>
          </a:prstGeom>
          <a:noFill/>
        </p:spPr>
      </p:pic>
      <p:sp>
        <p:nvSpPr>
          <p:cNvPr id="12" name="Scroll: Horizontal 11">
            <a:extLst>
              <a:ext uri="{FF2B5EF4-FFF2-40B4-BE49-F238E27FC236}">
                <a16:creationId xmlns:a16="http://schemas.microsoft.com/office/drawing/2014/main" id="{F9316B4C-2808-4D14-B00C-3C58AB1E50FA}"/>
              </a:ext>
            </a:extLst>
          </p:cNvPr>
          <p:cNvSpPr/>
          <p:nvPr/>
        </p:nvSpPr>
        <p:spPr>
          <a:xfrm>
            <a:off x="6507812" y="2301696"/>
            <a:ext cx="4317168" cy="2803161"/>
          </a:xfrm>
          <a:prstGeom prst="horizontalScroll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accent4"/>
              </a:solidFill>
              <a:latin typeface="Topmarks" pitchFamily="2" charset="0"/>
            </a:endParaRPr>
          </a:p>
          <a:p>
            <a:pPr algn="ctr"/>
            <a:endParaRPr lang="en-GB" sz="2400" b="1" dirty="0">
              <a:solidFill>
                <a:schemeClr val="accent4"/>
              </a:solidFill>
              <a:latin typeface="Topmarks" pitchFamily="2" charset="0"/>
            </a:endParaRPr>
          </a:p>
          <a:p>
            <a:pPr algn="ctr"/>
            <a:r>
              <a:rPr lang="en-GB" sz="2400" b="1" dirty="0">
                <a:solidFill>
                  <a:schemeClr val="accent4"/>
                </a:solidFill>
                <a:latin typeface="Topmarks" pitchFamily="2" charset="0"/>
              </a:rPr>
              <a:t>Year 3 and 4 will perform </a:t>
            </a:r>
          </a:p>
          <a:p>
            <a:pPr algn="ctr"/>
            <a:r>
              <a:rPr lang="en-GB" sz="2400" b="1" dirty="0">
                <a:solidFill>
                  <a:schemeClr val="accent4"/>
                </a:solidFill>
                <a:latin typeface="Topmarks" pitchFamily="2" charset="0"/>
              </a:rPr>
              <a:t>The Tempest in Spring 2</a:t>
            </a:r>
          </a:p>
          <a:p>
            <a:pPr algn="ctr"/>
            <a:endParaRPr lang="en-GB" sz="2400" dirty="0">
              <a:solidFill>
                <a:schemeClr val="accent4"/>
              </a:solidFill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6622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Reading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E0AC73B-3FC0-475D-991B-574A37E9EDFB}"/>
              </a:ext>
            </a:extLst>
          </p:cNvPr>
          <p:cNvSpPr txBox="1"/>
          <p:nvPr/>
        </p:nvSpPr>
        <p:spPr>
          <a:xfrm>
            <a:off x="289506" y="2321366"/>
            <a:ext cx="2206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accent4"/>
                </a:solidFill>
                <a:latin typeface="Topmarks" pitchFamily="2" charset="0"/>
              </a:rPr>
              <a:t>Fiction books</a:t>
            </a:r>
          </a:p>
        </p:txBody>
      </p:sp>
      <p:pic>
        <p:nvPicPr>
          <p:cNvPr id="32" name="Picture 31" descr="https://www.booksfortopics.com/wp-content/uploads/charlottes-web-195x300.jpeg">
            <a:extLst>
              <a:ext uri="{FF2B5EF4-FFF2-40B4-BE49-F238E27FC236}">
                <a16:creationId xmlns:a16="http://schemas.microsoft.com/office/drawing/2014/main" id="{937AD8FA-34EA-4B95-AF33-625FF79D0C5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770" y="2923363"/>
            <a:ext cx="1065528" cy="1440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https://www.booksfortopics.com/wp-content/uploads/the-breakfast-club-adventures-the-beast-beyond-the-fence-198x300.jpg">
            <a:extLst>
              <a:ext uri="{FF2B5EF4-FFF2-40B4-BE49-F238E27FC236}">
                <a16:creationId xmlns:a16="http://schemas.microsoft.com/office/drawing/2014/main" id="{26CB3B9C-4AB2-4ACC-A3B9-5549F6AFC82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97" y="2923363"/>
            <a:ext cx="1065529" cy="1440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7559A66-0C9B-4A99-86BB-8996CFE13A5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406" y="2993002"/>
            <a:ext cx="953976" cy="1440534"/>
          </a:xfrm>
          <a:prstGeom prst="rect">
            <a:avLst/>
          </a:prstGeom>
          <a:noFill/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57EC055-E78F-49FB-8501-A1BE0C59D5EE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300" y="2948912"/>
            <a:ext cx="1065528" cy="1414985"/>
          </a:xfrm>
          <a:prstGeom prst="rect">
            <a:avLst/>
          </a:prstGeom>
          <a:noFill/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AAAC4C2-A911-4903-B8BF-FF85ECB4750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35" y="5169749"/>
            <a:ext cx="1043305" cy="1339850"/>
          </a:xfrm>
          <a:prstGeom prst="rect">
            <a:avLst/>
          </a:prstGeom>
          <a:noFill/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3B72455-2773-483F-AB1D-0AC62F3B3978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485" y="5168479"/>
            <a:ext cx="1065530" cy="1341120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F6E3E5-2323-47FD-84E4-AEE58220231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3939"/>
          <a:stretch/>
        </p:blipFill>
        <p:spPr>
          <a:xfrm>
            <a:off x="6817303" y="241676"/>
            <a:ext cx="1791950" cy="25891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3D70FB-9324-4961-96B6-8102C463945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9249"/>
          <a:stretch/>
        </p:blipFill>
        <p:spPr>
          <a:xfrm>
            <a:off x="9357438" y="235870"/>
            <a:ext cx="1791950" cy="258914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289A5B-B765-41C9-8358-A22C02020BAF}"/>
              </a:ext>
            </a:extLst>
          </p:cNvPr>
          <p:cNvSpPr/>
          <p:nvPr/>
        </p:nvSpPr>
        <p:spPr>
          <a:xfrm>
            <a:off x="6548821" y="3192863"/>
            <a:ext cx="2523566" cy="203132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accent4"/>
                </a:solidFill>
                <a:latin typeface="Topmarks" pitchFamily="2" charset="0"/>
              </a:rPr>
              <a:t>Key authors </a:t>
            </a:r>
          </a:p>
          <a:p>
            <a:endParaRPr lang="en-GB" b="1" dirty="0">
              <a:solidFill>
                <a:schemeClr val="accent4"/>
              </a:solidFill>
              <a:latin typeface="Topmarks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Jill Tomlinson </a:t>
            </a:r>
          </a:p>
          <a:p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	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Cressida Cowell </a:t>
            </a:r>
          </a:p>
          <a:p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	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Michael Rosen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C8A2F98-CF2B-4AD6-A793-DD738BE4A727}"/>
              </a:ext>
            </a:extLst>
          </p:cNvPr>
          <p:cNvSpPr txBox="1"/>
          <p:nvPr/>
        </p:nvSpPr>
        <p:spPr>
          <a:xfrm>
            <a:off x="371835" y="4680407"/>
            <a:ext cx="35256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accent4"/>
                </a:solidFill>
                <a:latin typeface="Topmarks" pitchFamily="2" charset="0"/>
              </a:rPr>
              <a:t>Non-Fiction books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0786B187-06FE-443D-AFD7-5EB636233052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894" y="5133218"/>
            <a:ext cx="996633" cy="1341120"/>
          </a:xfrm>
          <a:prstGeom prst="rect">
            <a:avLst/>
          </a:prstGeom>
          <a:noFill/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2A0B96D-7BC5-46C1-A746-E88AEA18F9E2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406" y="5133218"/>
            <a:ext cx="996632" cy="1341120"/>
          </a:xfrm>
          <a:prstGeom prst="rect">
            <a:avLst/>
          </a:prstGeom>
          <a:noFill/>
        </p:spPr>
      </p:pic>
      <p:pic>
        <p:nvPicPr>
          <p:cNvPr id="41" name="Picture 40" descr="The Best of Michael Rosen: Poetry for Kids by Michael Rosen, Quentin ...">
            <a:extLst>
              <a:ext uri="{FF2B5EF4-FFF2-40B4-BE49-F238E27FC236}">
                <a16:creationId xmlns:a16="http://schemas.microsoft.com/office/drawing/2014/main" id="{3A13EF51-AE9E-4DB5-B09A-E27CCBED3113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445" y="3192863"/>
            <a:ext cx="1685450" cy="23474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3741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Reading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629ADB-DC44-49F5-B120-E56C20E610D9}"/>
              </a:ext>
            </a:extLst>
          </p:cNvPr>
          <p:cNvSpPr txBox="1"/>
          <p:nvPr/>
        </p:nvSpPr>
        <p:spPr>
          <a:xfrm>
            <a:off x="386000" y="2357070"/>
            <a:ext cx="64495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4"/>
                </a:solidFill>
                <a:latin typeface="Topmarks" pitchFamily="2" charset="0"/>
              </a:rPr>
              <a:t>Home 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5 times (weekly)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Adults record brief comment/signature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Half termly class reward linked to 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Reading to your child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Audio books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Library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Reading bingo (Home Learning)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4"/>
              </a:solidFill>
              <a:latin typeface="Topmark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chemeClr val="accent4"/>
              </a:solidFill>
              <a:latin typeface="Topmarks" pitchFamily="2" charset="0"/>
            </a:endParaRPr>
          </a:p>
          <a:p>
            <a:r>
              <a:rPr lang="en-GB" b="1" dirty="0">
                <a:solidFill>
                  <a:schemeClr val="accent4"/>
                </a:solidFill>
                <a:latin typeface="Topmarks" pitchFamily="2" charset="0"/>
              </a:rPr>
              <a:t>Reading at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Guided Reading including Readers Theatre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Reading across the wider curriculum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Reading for pleasure (afternoon)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4"/>
                </a:solidFill>
                <a:latin typeface="Topmarks" pitchFamily="2" charset="0"/>
              </a:rPr>
              <a:t>Morning reading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69E2F18-C2B4-40A0-AB82-8822BD27C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515" y="253613"/>
            <a:ext cx="3400719" cy="296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410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0863" y="332289"/>
            <a:ext cx="6396363" cy="734415"/>
          </a:xfrm>
        </p:spPr>
        <p:txBody>
          <a:bodyPr>
            <a:noAutofit/>
          </a:bodyPr>
          <a:lstStyle/>
          <a:p>
            <a:r>
              <a:rPr lang="en-US" sz="3600" dirty="0"/>
              <a:t>Multiplication Check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9283" y="1977539"/>
            <a:ext cx="460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D0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Add pictures of key texts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229" y="826375"/>
            <a:ext cx="5861771" cy="40841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6654" y="4983109"/>
            <a:ext cx="2370961" cy="175078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152EDD-474D-451A-A359-EF57A98D04E2}"/>
              </a:ext>
            </a:extLst>
          </p:cNvPr>
          <p:cNvSpPr/>
          <p:nvPr/>
        </p:nvSpPr>
        <p:spPr>
          <a:xfrm>
            <a:off x="171043" y="2225370"/>
            <a:ext cx="6096001" cy="33816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marR="0" lvl="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chemeClr val="accent4"/>
                </a:solidFill>
                <a:latin typeface="Topmarks" pitchFamily="2" charset="0"/>
              </a:rPr>
              <a:t>In Year 4, all children are required to complete a times table check to test their recall on all times tables facts.</a:t>
            </a:r>
          </a:p>
          <a:p>
            <a:pPr marL="285750" marR="0" lvl="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chemeClr val="accent4"/>
                </a:solidFill>
                <a:latin typeface="Topmarks" pitchFamily="2" charset="0"/>
              </a:rPr>
              <a:t>We strongly recommend you use the soundcheck on Times Tables </a:t>
            </a:r>
            <a:r>
              <a:rPr lang="en-US" dirty="0" err="1">
                <a:solidFill>
                  <a:schemeClr val="accent4"/>
                </a:solidFill>
                <a:latin typeface="Topmarks" pitchFamily="2" charset="0"/>
              </a:rPr>
              <a:t>Rockstars</a:t>
            </a:r>
            <a:r>
              <a:rPr lang="en-US" dirty="0">
                <a:solidFill>
                  <a:schemeClr val="accent4"/>
                </a:solidFill>
                <a:latin typeface="Topmarks" pitchFamily="2" charset="0"/>
              </a:rPr>
              <a:t> to practice.  </a:t>
            </a:r>
          </a:p>
          <a:p>
            <a:pPr marL="285750" marR="0" lvl="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chemeClr val="accent4"/>
                </a:solidFill>
                <a:latin typeface="Topmarks" pitchFamily="2" charset="0"/>
              </a:rPr>
              <a:t>Other ideas: Hit The Button, listening to times table songs, writing them out or creating your own games with them. </a:t>
            </a:r>
          </a:p>
        </p:txBody>
      </p:sp>
    </p:spTree>
    <p:extLst>
      <p:ext uri="{BB962C8B-B14F-4D97-AF65-F5344CB8AC3E}">
        <p14:creationId xmlns:p14="http://schemas.microsoft.com/office/powerpoint/2010/main" val="3116507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0CDE5-970C-4CC4-BF43-0DA127E73E82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/>
              <a:ea typeface="+mn-ea"/>
              <a:cs typeface="+mn-c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11194" y="0"/>
            <a:ext cx="663575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Comic Sans MS"/>
                <a:ea typeface="+mj-ea"/>
                <a:cs typeface="+mj-cs"/>
              </a:rPr>
              <a:t>Supporting maths at home:</a:t>
            </a:r>
          </a:p>
        </p:txBody>
      </p:sp>
      <p:sp>
        <p:nvSpPr>
          <p:cNvPr id="9" name="Rectangle 8"/>
          <p:cNvSpPr/>
          <p:nvPr/>
        </p:nvSpPr>
        <p:spPr>
          <a:xfrm>
            <a:off x="386000" y="945680"/>
            <a:ext cx="8779895" cy="560153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Incorporate mathematics into everyday routines and activities;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telling the time, using money and coins or counting and comparing quantities.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Use maths talk every day.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Focus on concepts like doubling/halving and adding/subtracting. If I ate half the peas on your plate for you, how many would you have left?”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Ask your child to teach you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new strategies and solve problems taught in class.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Play maths games together.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Many games use mathematical and logical skills that your children will need in later life - plus they’re fun! Games like jigsaw puzzles help children to develop logical &amp; spatial awareness skills.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Use fractions in daily life.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Can you find ½ of the sweets? What fraction of the cake has been eaten?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Practice times tables and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maths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 games online.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Times table rock stars,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Sumdog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, Hit the Button are all useful websites.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If they need a challenge…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Explore websites such as NRICH (http:// nrich.maths.org/) or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Transum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Topmarks" pitchFamily="2" charset="0"/>
                <a:cs typeface="Segoe UI" panose="020B0502040204020203" pitchFamily="34" charset="0"/>
              </a:rPr>
              <a:t> (http://www.transum.org/)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D4D4D">
                  <a:lumMod val="50000"/>
                </a:srgbClr>
              </a:solidFill>
              <a:effectLst/>
              <a:uLnTx/>
              <a:uFillTx/>
              <a:latin typeface="Topmarks" pitchFamily="2" charset="0"/>
              <a:cs typeface="Segoe UI" panose="020B050204020402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761185-B4CC-5096-0504-F74138A15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"/>
          <a:stretch/>
        </p:blipFill>
        <p:spPr>
          <a:xfrm>
            <a:off x="9950142" y="2605749"/>
            <a:ext cx="1952704" cy="16465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BCCB3C-8023-F405-6C01-2A052CDD4D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36" r="9459" b="-2"/>
          <a:stretch/>
        </p:blipFill>
        <p:spPr>
          <a:xfrm>
            <a:off x="9568485" y="108677"/>
            <a:ext cx="2063035" cy="206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60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41227" y="987028"/>
            <a:ext cx="4925386" cy="985062"/>
          </a:xfrm>
        </p:spPr>
        <p:txBody>
          <a:bodyPr>
            <a:noAutofit/>
          </a:bodyPr>
          <a:lstStyle/>
          <a:p>
            <a:r>
              <a:rPr lang="en-US" sz="3600" dirty="0"/>
              <a:t>Handwriting + Presentation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71" y="2650651"/>
            <a:ext cx="4892982" cy="30156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579" y="2052895"/>
            <a:ext cx="4052913" cy="242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75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14</a:t>
            </a:fld>
            <a:endParaRPr lang="en-US" noProof="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1079" t="14996" r="33302"/>
          <a:stretch/>
        </p:blipFill>
        <p:spPr>
          <a:xfrm>
            <a:off x="3647780" y="315097"/>
            <a:ext cx="4206891" cy="599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3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400" y="5712334"/>
            <a:ext cx="9329666" cy="832104"/>
          </a:xfrm>
        </p:spPr>
        <p:txBody>
          <a:bodyPr>
            <a:noAutofit/>
          </a:bodyPr>
          <a:lstStyle/>
          <a:p>
            <a:pPr algn="ctr"/>
            <a:r>
              <a:rPr lang="en-US" sz="6000" dirty="0"/>
              <a:t>Ready, Respectful, Safe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10076" y="729456"/>
            <a:ext cx="6845896" cy="365125"/>
          </a:xfrm>
        </p:spPr>
        <p:txBody>
          <a:bodyPr/>
          <a:lstStyle/>
          <a:p>
            <a:r>
              <a:rPr lang="en-US" sz="2800" dirty="0"/>
              <a:t>Behaviour</a:t>
            </a:r>
            <a:r>
              <a:rPr lang="en-US" sz="2800" u="sng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15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86759" y="1567986"/>
            <a:ext cx="86184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Recognition board – all children recognised for positive behaviour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4"/>
              </a:solidFill>
              <a:latin typeface="Topmark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Re-direct, remind, caution – all done privately with the child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4"/>
              </a:solidFill>
              <a:latin typeface="Topmark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Time outs still take place but white slips are for recording purposes only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4"/>
              </a:solidFill>
              <a:latin typeface="Topmark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All adults responsible and consistent </a:t>
            </a:r>
          </a:p>
        </p:txBody>
      </p:sp>
    </p:spTree>
    <p:extLst>
      <p:ext uri="{BB962C8B-B14F-4D97-AF65-F5344CB8AC3E}">
        <p14:creationId xmlns:p14="http://schemas.microsoft.com/office/powerpoint/2010/main" val="25906005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61210" y="456187"/>
            <a:ext cx="6845896" cy="365125"/>
          </a:xfrm>
        </p:spPr>
        <p:txBody>
          <a:bodyPr/>
          <a:lstStyle/>
          <a:p>
            <a:r>
              <a:rPr lang="en-US" sz="2800" dirty="0"/>
              <a:t>How you can help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16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D8AD60E-6CBF-48F5-9217-DAAD6A4ECAA4}"/>
              </a:ext>
            </a:extLst>
          </p:cNvPr>
          <p:cNvSpPr txBox="1">
            <a:spLocks/>
          </p:cNvSpPr>
          <p:nvPr/>
        </p:nvSpPr>
        <p:spPr>
          <a:xfrm>
            <a:off x="3262073" y="1221427"/>
            <a:ext cx="4611188" cy="832104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/>
              <a:t>Ready, Respectful, Safe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A1C6A9-6D13-412D-A267-F5A7FB90819C}"/>
              </a:ext>
            </a:extLst>
          </p:cNvPr>
          <p:cNvSpPr txBox="1"/>
          <p:nvPr/>
        </p:nvSpPr>
        <p:spPr>
          <a:xfrm>
            <a:off x="1712312" y="5042764"/>
            <a:ext cx="8421039" cy="76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Home Learning</a:t>
            </a:r>
          </a:p>
          <a:p>
            <a:pPr lvl="1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CC87D3-8D02-417B-8C3B-07E9FC5A555F}"/>
              </a:ext>
            </a:extLst>
          </p:cNvPr>
          <p:cNvSpPr txBox="1"/>
          <p:nvPr/>
        </p:nvSpPr>
        <p:spPr>
          <a:xfrm>
            <a:off x="1712312" y="2319335"/>
            <a:ext cx="87673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Supporting us to help your child be </a:t>
            </a:r>
            <a:r>
              <a:rPr lang="en-GB" sz="2400" b="1" dirty="0">
                <a:solidFill>
                  <a:schemeClr val="accent4"/>
                </a:solidFill>
                <a:latin typeface="Topmarks" pitchFamily="2" charset="0"/>
              </a:rPr>
              <a:t>‘Ready’ </a:t>
            </a: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for their learning: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Sleep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Filling breakfast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Attendance/punctual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Supporting our rules: </a:t>
            </a:r>
            <a:r>
              <a:rPr lang="en-GB" sz="2400" b="1" dirty="0">
                <a:solidFill>
                  <a:schemeClr val="accent4"/>
                </a:solidFill>
                <a:latin typeface="Topmarks" pitchFamily="2" charset="0"/>
              </a:rPr>
              <a:t>Ready, Respectful and Safe </a:t>
            </a:r>
          </a:p>
          <a:p>
            <a:pPr lvl="1"/>
            <a:endParaRPr lang="en-GB" dirty="0">
              <a:latin typeface="Topmarks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E80198-DFAF-4CEF-AF46-FC3034783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873260" y="5013928"/>
            <a:ext cx="2833845" cy="15667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EE2EFC-5891-4659-8505-AB0205F15F84}"/>
              </a:ext>
            </a:extLst>
          </p:cNvPr>
          <p:cNvSpPr txBox="1"/>
          <p:nvPr/>
        </p:nvSpPr>
        <p:spPr>
          <a:xfrm>
            <a:off x="1712312" y="6021002"/>
            <a:ext cx="8421039" cy="76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  <a:latin typeface="Topmarks" pitchFamily="2" charset="0"/>
              </a:rPr>
              <a:t>Trips/walkers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861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Challenge for all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3235" y="2630974"/>
            <a:ext cx="6008947" cy="22494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Topmarks" pitchFamily="2" charset="0"/>
              </a:rPr>
              <a:t>Helping children to access their learning:</a:t>
            </a:r>
          </a:p>
          <a:p>
            <a:r>
              <a:rPr lang="en-US" sz="2400" dirty="0">
                <a:latin typeface="Topmarks" pitchFamily="2" charset="0"/>
              </a:rPr>
              <a:t>Manipulatives (dienes and numicon)</a:t>
            </a:r>
          </a:p>
          <a:p>
            <a:r>
              <a:rPr lang="en-US" sz="2400" dirty="0">
                <a:latin typeface="Topmarks" pitchFamily="2" charset="0"/>
              </a:rPr>
              <a:t>RWI sound mats</a:t>
            </a:r>
          </a:p>
          <a:p>
            <a:r>
              <a:rPr lang="en-US" sz="2400" dirty="0">
                <a:latin typeface="Topmarks" pitchFamily="2" charset="0"/>
              </a:rPr>
              <a:t>Widgits (word banks)</a:t>
            </a:r>
          </a:p>
          <a:p>
            <a:endParaRPr lang="en-US" sz="2400" dirty="0">
              <a:latin typeface="Topmarks" pitchFamily="2" charset="0"/>
            </a:endParaRPr>
          </a:p>
          <a:p>
            <a:pPr marL="0" indent="0">
              <a:buNone/>
            </a:pPr>
            <a:r>
              <a:rPr lang="en-US" sz="2400" dirty="0">
                <a:latin typeface="Topmarks" pitchFamily="2" charset="0"/>
              </a:rPr>
              <a:t>Challenge for all </a:t>
            </a:r>
          </a:p>
          <a:p>
            <a:r>
              <a:rPr lang="en-US" sz="2400" dirty="0">
                <a:latin typeface="Topmarks" pitchFamily="2" charset="0"/>
              </a:rPr>
              <a:t> All children able to access challenge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186" t="11499" r="11799" b="10042"/>
          <a:stretch/>
        </p:blipFill>
        <p:spPr>
          <a:xfrm>
            <a:off x="6214105" y="405883"/>
            <a:ext cx="2360269" cy="1667586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D4EBB711-3E56-4AA1-88BE-1549DBFB7F3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10304" r="10304"/>
          <a:stretch>
            <a:fillRect/>
          </a:stretch>
        </p:blipFill>
        <p:spPr>
          <a:xfrm>
            <a:off x="9248415" y="475144"/>
            <a:ext cx="1357529" cy="15983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039B94E-7AB5-4033-B025-C5E3A9F2A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105" y="4399769"/>
            <a:ext cx="2654635" cy="16365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5478A1D-F19B-44AD-84A0-2CF54198AA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105" y="2430109"/>
            <a:ext cx="2654635" cy="16273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C3B107-8AF0-4727-9699-0A2F386158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8415" y="2513526"/>
            <a:ext cx="2028784" cy="288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218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7932" t="26156" r="14038" b="34430"/>
          <a:stretch/>
        </p:blipFill>
        <p:spPr>
          <a:xfrm>
            <a:off x="-1600" y="1096296"/>
            <a:ext cx="6052552" cy="5259842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Any questions?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2.xml><?xml version="1.0" encoding="utf-8"?>
<a:theme xmlns:a="http://schemas.openxmlformats.org/drawingml/2006/main" name="1_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3.xml><?xml version="1.0" encoding="utf-8"?>
<a:theme xmlns:a="http://schemas.openxmlformats.org/drawingml/2006/main" name="3_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</TotalTime>
  <Words>913</Words>
  <Application>Microsoft Office PowerPoint</Application>
  <PresentationFormat>Widescreen</PresentationFormat>
  <Paragraphs>159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Calibri</vt:lpstr>
      <vt:lpstr>Comic Sans MS</vt:lpstr>
      <vt:lpstr>Franklin Gothic Book</vt:lpstr>
      <vt:lpstr>Segoe UI</vt:lpstr>
      <vt:lpstr>Topmarks</vt:lpstr>
      <vt:lpstr>Wingdings</vt:lpstr>
      <vt:lpstr>Office Theme</vt:lpstr>
      <vt:lpstr>1_Office Theme</vt:lpstr>
      <vt:lpstr>3_Office Theme</vt:lpstr>
      <vt:lpstr>Meet the teacher </vt:lpstr>
      <vt:lpstr>Staff</vt:lpstr>
      <vt:lpstr>PowerPoint Presentation</vt:lpstr>
      <vt:lpstr>PowerPoint Presentation</vt:lpstr>
      <vt:lpstr>PowerPoint Presentation</vt:lpstr>
      <vt:lpstr>PowerPoint Presentation</vt:lpstr>
      <vt:lpstr>Timetable</vt:lpstr>
      <vt:lpstr>Literacy </vt:lpstr>
      <vt:lpstr>Reading </vt:lpstr>
      <vt:lpstr>Reading </vt:lpstr>
      <vt:lpstr>Multiplication Check</vt:lpstr>
      <vt:lpstr>PowerPoint Presentation</vt:lpstr>
      <vt:lpstr>Handwriting + Presentation </vt:lpstr>
      <vt:lpstr>PowerPoint Presentation</vt:lpstr>
      <vt:lpstr>Ready, Respectful, Safe </vt:lpstr>
      <vt:lpstr>PowerPoint Presentation</vt:lpstr>
      <vt:lpstr>Challenge for all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Elizabeth Killin</dc:creator>
  <cp:lastModifiedBy>Anna Tolley</cp:lastModifiedBy>
  <cp:revision>60</cp:revision>
  <dcterms:created xsi:type="dcterms:W3CDTF">2023-06-23T15:24:05Z</dcterms:created>
  <dcterms:modified xsi:type="dcterms:W3CDTF">2026-09-16T13:42:10Z</dcterms:modified>
</cp:coreProperties>
</file>