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handoutMasterIdLst>
    <p:handoutMasterId r:id="rId20"/>
  </p:handoutMasterIdLst>
  <p:sldIdLst>
    <p:sldId id="256" r:id="rId2"/>
    <p:sldId id="257" r:id="rId3"/>
    <p:sldId id="276" r:id="rId4"/>
    <p:sldId id="277" r:id="rId5"/>
    <p:sldId id="278" r:id="rId6"/>
    <p:sldId id="281" r:id="rId7"/>
    <p:sldId id="282" r:id="rId8"/>
    <p:sldId id="271" r:id="rId9"/>
    <p:sldId id="284" r:id="rId10"/>
    <p:sldId id="285" r:id="rId11"/>
    <p:sldId id="274" r:id="rId12"/>
    <p:sldId id="279" r:id="rId13"/>
    <p:sldId id="266" r:id="rId14"/>
    <p:sldId id="283" r:id="rId15"/>
    <p:sldId id="280" r:id="rId16"/>
    <p:sldId id="263" r:id="rId17"/>
    <p:sldId id="264"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66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89" autoAdjust="0"/>
  </p:normalViewPr>
  <p:slideViewPr>
    <p:cSldViewPr snapToGrid="0">
      <p:cViewPr varScale="1">
        <p:scale>
          <a:sx n="84" d="100"/>
          <a:sy n="84" d="100"/>
        </p:scale>
        <p:origin x="366" y="96"/>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11/3/2025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11/3/2025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048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57238" indent="-290513">
              <a:defRPr>
                <a:solidFill>
                  <a:schemeClr val="tx1"/>
                </a:solidFill>
                <a:latin typeface="Arial" panose="020B0604020202020204" pitchFamily="34" charset="0"/>
                <a:cs typeface="Arial" panose="020B0604020202020204" pitchFamily="34" charset="0"/>
              </a:defRPr>
            </a:lvl2pPr>
            <a:lvl3pPr marL="1163638" indent="-231775">
              <a:defRPr>
                <a:solidFill>
                  <a:schemeClr val="tx1"/>
                </a:solidFill>
                <a:latin typeface="Arial" panose="020B0604020202020204" pitchFamily="34" charset="0"/>
                <a:cs typeface="Arial" panose="020B0604020202020204" pitchFamily="34" charset="0"/>
              </a:defRPr>
            </a:lvl3pPr>
            <a:lvl4pPr marL="1630363" indent="-231775">
              <a:defRPr>
                <a:solidFill>
                  <a:schemeClr val="tx1"/>
                </a:solidFill>
                <a:latin typeface="Arial" panose="020B0604020202020204" pitchFamily="34" charset="0"/>
                <a:cs typeface="Arial" panose="020B0604020202020204" pitchFamily="34" charset="0"/>
              </a:defRPr>
            </a:lvl4pPr>
            <a:lvl5pPr marL="2097088" indent="-231775">
              <a:defRPr>
                <a:solidFill>
                  <a:schemeClr val="tx1"/>
                </a:solidFill>
                <a:latin typeface="Arial" panose="020B0604020202020204" pitchFamily="34" charset="0"/>
                <a:cs typeface="Arial" panose="020B0604020202020204" pitchFamily="34" charset="0"/>
              </a:defRPr>
            </a:lvl5pPr>
            <a:lvl6pPr marL="2554288"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11488"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68688"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25888"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47F2F71-7990-4513-B954-4F78072B96A2}" type="slidenum">
              <a:rPr lang="en-GB" altLang="en-US" smtClean="0"/>
              <a:pPr/>
              <a:t>8</a:t>
            </a:fld>
            <a:endParaRPr lang="en-GB" altLang="en-US"/>
          </a:p>
        </p:txBody>
      </p:sp>
    </p:spTree>
    <p:extLst>
      <p:ext uri="{BB962C8B-B14F-4D97-AF65-F5344CB8AC3E}">
        <p14:creationId xmlns:p14="http://schemas.microsoft.com/office/powerpoint/2010/main" val="2983489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12</a:t>
            </a:fld>
            <a:endParaRPr lang="en-US" noProof="0" dirty="0"/>
          </a:p>
        </p:txBody>
      </p:sp>
    </p:spTree>
    <p:extLst>
      <p:ext uri="{BB962C8B-B14F-4D97-AF65-F5344CB8AC3E}">
        <p14:creationId xmlns:p14="http://schemas.microsoft.com/office/powerpoint/2010/main" val="5733301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chart</a:t>
            </a:r>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table</a:t>
            </a:r>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dirty="0"/>
              <a:t>Click icon to add media</a:t>
            </a:r>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dirty="0"/>
              <a:t>Click icon to add picture</a:t>
            </a:r>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Click to 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Click to 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Click to 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dirty="0"/>
              <a:t>Click icon to add picture</a:t>
            </a:r>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9.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normAutofit/>
          </a:bodyPr>
          <a:lstStyle/>
          <a:p>
            <a:r>
              <a:rPr lang="en-GB" sz="4000" dirty="0"/>
              <a:t>Phonics Workshop</a:t>
            </a:r>
            <a:endParaRPr lang="ru-RU" sz="40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GB" dirty="0"/>
              <a:t>How can I help my child?</a:t>
            </a:r>
            <a:endParaRPr lang="ru-RU" dirty="0"/>
          </a:p>
        </p:txBody>
      </p:sp>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a:bodyPr>
          <a:lstStyle/>
          <a:p>
            <a:r>
              <a:rPr lang="en-GB" sz="1800" dirty="0"/>
              <a:t>2025</a:t>
            </a:r>
            <a:endParaRPr lang="ru-RU" sz="1800" dirty="0"/>
          </a:p>
        </p:txBody>
      </p:sp>
      <p:pic>
        <p:nvPicPr>
          <p:cNvPr id="9" name="Picture Placeholder 8" descr="Kids on Desk Looking at Notebook">
            <a:extLst>
              <a:ext uri="{FF2B5EF4-FFF2-40B4-BE49-F238E27FC236}">
                <a16:creationId xmlns:a16="http://schemas.microsoft.com/office/drawing/2014/main" id="{F1EACC03-9DC7-4C77-9BAE-11CBF767B58D}"/>
              </a:ext>
            </a:extLst>
          </p:cNvPr>
          <p:cNvPicPr>
            <a:picLocks noGrp="1" noChangeAspect="1"/>
          </p:cNvPicPr>
          <p:nvPr>
            <p:ph type="pic" sz="quarter" idx="15"/>
          </p:nvPr>
        </p:nvPicPr>
        <p:blipFill rotWithShape="1">
          <a:blip r:embed="rId2">
            <a:extLst>
              <a:ext uri="{28A0092B-C50C-407E-A947-70E740481C1C}">
                <a14:useLocalDpi xmlns:a14="http://schemas.microsoft.com/office/drawing/2010/main" val="0"/>
              </a:ext>
            </a:extLst>
          </a:blip>
          <a:srcRect/>
          <a:stretch/>
        </p:blipFill>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260638" y="1003536"/>
            <a:ext cx="5111873" cy="700842"/>
          </a:xfrm>
        </p:spPr>
        <p:txBody>
          <a:bodyPr>
            <a:normAutofit/>
          </a:bodyPr>
          <a:lstStyle/>
          <a:p>
            <a:r>
              <a:rPr lang="en-US" sz="3200" dirty="0"/>
              <a:t>RWI links  </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2</a:t>
            </a:fld>
            <a:endParaRPr lang="en-US" dirty="0"/>
          </a:p>
        </p:txBody>
      </p:sp>
      <p:pic>
        <p:nvPicPr>
          <p:cNvPr id="4" name="Picture 3"/>
          <p:cNvPicPr>
            <a:picLocks noChangeAspect="1"/>
          </p:cNvPicPr>
          <p:nvPr/>
        </p:nvPicPr>
        <p:blipFill>
          <a:blip r:embed="rId2"/>
          <a:stretch>
            <a:fillRect/>
          </a:stretch>
        </p:blipFill>
        <p:spPr>
          <a:xfrm>
            <a:off x="762001" y="2593456"/>
            <a:ext cx="2935532" cy="4092808"/>
          </a:xfrm>
          <a:prstGeom prst="rect">
            <a:avLst/>
          </a:prstGeom>
        </p:spPr>
      </p:pic>
      <p:sp>
        <p:nvSpPr>
          <p:cNvPr id="5" name="AutoShape 2" descr="Read Write Inc Phonics: Black and White Storybooks Super Easy Buy Pack :  Munton, Archbold, Miskin: Amazon.co.uk: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p:cNvSpPr txBox="1"/>
          <p:nvPr/>
        </p:nvSpPr>
        <p:spPr>
          <a:xfrm>
            <a:off x="4114800" y="3179306"/>
            <a:ext cx="7315199" cy="3231654"/>
          </a:xfrm>
          <a:prstGeom prst="rect">
            <a:avLst/>
          </a:prstGeom>
          <a:noFill/>
        </p:spPr>
        <p:txBody>
          <a:bodyPr wrap="square" rtlCol="0">
            <a:spAutoFit/>
          </a:bodyPr>
          <a:lstStyle/>
          <a:p>
            <a:r>
              <a:rPr lang="en-GB" sz="2400" b="1" u="sng" dirty="0"/>
              <a:t>Phonics lesson </a:t>
            </a:r>
          </a:p>
          <a:p>
            <a:endParaRPr lang="en-GB" sz="2000" dirty="0"/>
          </a:p>
          <a:p>
            <a:pPr marL="285750" indent="-285750">
              <a:buFont typeface="Arial" panose="020B0604020202020204" pitchFamily="34" charset="0"/>
              <a:buChar char="•"/>
            </a:pPr>
            <a:r>
              <a:rPr lang="en-GB" sz="2000" b="1" dirty="0"/>
              <a:t>Handwriting</a:t>
            </a:r>
            <a:r>
              <a:rPr lang="en-GB" sz="2000" dirty="0"/>
              <a:t> a high focus for us as a school and is taught as a whole class every morning. Children are not encouraged to join their letters until they are forming letters correctly (usually Y2) </a:t>
            </a:r>
          </a:p>
          <a:p>
            <a:pPr marL="285750" indent="-285750">
              <a:buFont typeface="Arial" panose="020B0604020202020204" pitchFamily="34" charset="0"/>
              <a:buChar char="•"/>
            </a:pPr>
            <a:r>
              <a:rPr lang="en-GB" sz="2000" b="1" dirty="0"/>
              <a:t>15 minute speed sound session </a:t>
            </a:r>
            <a:r>
              <a:rPr lang="en-GB" sz="2000" dirty="0"/>
              <a:t>(newer phonics sounds) </a:t>
            </a:r>
          </a:p>
          <a:p>
            <a:pPr marL="285750" indent="-285750">
              <a:buFont typeface="Arial" panose="020B0604020202020204" pitchFamily="34" charset="0"/>
              <a:buChar char="•"/>
            </a:pPr>
            <a:r>
              <a:rPr lang="en-GB" sz="2000" dirty="0"/>
              <a:t>The rest of the session then embeds reading and writing activities linked to the colour book children are on. This builds progressively on their phonics knowledge so only contains sounds they have already been taught. </a:t>
            </a:r>
          </a:p>
        </p:txBody>
      </p:sp>
      <p:pic>
        <p:nvPicPr>
          <p:cNvPr id="8" name="Picture 7"/>
          <p:cNvPicPr>
            <a:picLocks noChangeAspect="1"/>
          </p:cNvPicPr>
          <p:nvPr/>
        </p:nvPicPr>
        <p:blipFill>
          <a:blip r:embed="rId3"/>
          <a:stretch>
            <a:fillRect/>
          </a:stretch>
        </p:blipFill>
        <p:spPr>
          <a:xfrm>
            <a:off x="238009" y="122379"/>
            <a:ext cx="5159863" cy="2095762"/>
          </a:xfrm>
          <a:prstGeom prst="rect">
            <a:avLst/>
          </a:prstGeom>
        </p:spPr>
      </p:pic>
      <p:pic>
        <p:nvPicPr>
          <p:cNvPr id="3" name="Picture 2">
            <a:extLst>
              <a:ext uri="{FF2B5EF4-FFF2-40B4-BE49-F238E27FC236}">
                <a16:creationId xmlns:a16="http://schemas.microsoft.com/office/drawing/2014/main" id="{224E43DA-678C-4099-B574-5B4FE6711783}"/>
              </a:ext>
            </a:extLst>
          </p:cNvPr>
          <p:cNvPicPr>
            <a:picLocks noChangeAspect="1"/>
          </p:cNvPicPr>
          <p:nvPr/>
        </p:nvPicPr>
        <p:blipFill rotWithShape="1">
          <a:blip r:embed="rId4"/>
          <a:srcRect l="21173" t="21167" r="21140" b="26000"/>
          <a:stretch/>
        </p:blipFill>
        <p:spPr>
          <a:xfrm>
            <a:off x="7306050" y="281723"/>
            <a:ext cx="4647940" cy="2518627"/>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3"/>
          </p:nvPr>
        </p:nvSpPr>
        <p:spPr/>
      </p:sp>
      <p:sp>
        <p:nvSpPr>
          <p:cNvPr id="4" name="Slide Number Placeholder 3"/>
          <p:cNvSpPr>
            <a:spLocks noGrp="1"/>
          </p:cNvSpPr>
          <p:nvPr>
            <p:ph type="sldNum" sz="quarter" idx="12"/>
          </p:nvPr>
        </p:nvSpPr>
        <p:spPr/>
        <p:txBody>
          <a:bodyPr/>
          <a:lstStyle/>
          <a:p>
            <a:fld id="{98C0CDE5-970C-4CC4-BF43-0DA127E73E82}" type="slidenum">
              <a:rPr lang="en-US" noProof="0" smtClean="0"/>
              <a:t>3</a:t>
            </a:fld>
            <a:endParaRPr lang="en-US" noProof="0" dirty="0"/>
          </a:p>
        </p:txBody>
      </p:sp>
      <p:sp>
        <p:nvSpPr>
          <p:cNvPr id="6" name="AutoShape 2" descr="Saint Joseph's Catholic Primary School - Phonic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1385454" y="7937"/>
            <a:ext cx="9064047" cy="6906615"/>
          </a:xfrm>
          <a:prstGeom prst="rect">
            <a:avLst/>
          </a:prstGeom>
        </p:spPr>
      </p:pic>
      <p:sp>
        <p:nvSpPr>
          <p:cNvPr id="3" name="TextBox 2">
            <a:extLst>
              <a:ext uri="{FF2B5EF4-FFF2-40B4-BE49-F238E27FC236}">
                <a16:creationId xmlns:a16="http://schemas.microsoft.com/office/drawing/2014/main" id="{69E42D3D-A726-444A-B9FC-AFED49BC05B3}"/>
              </a:ext>
            </a:extLst>
          </p:cNvPr>
          <p:cNvSpPr txBox="1"/>
          <p:nvPr/>
        </p:nvSpPr>
        <p:spPr>
          <a:xfrm>
            <a:off x="10449501" y="1463040"/>
            <a:ext cx="1586289" cy="461665"/>
          </a:xfrm>
          <a:prstGeom prst="rect">
            <a:avLst/>
          </a:prstGeom>
          <a:noFill/>
        </p:spPr>
        <p:txBody>
          <a:bodyPr wrap="square" rtlCol="0">
            <a:spAutoFit/>
          </a:bodyPr>
          <a:lstStyle/>
          <a:p>
            <a:r>
              <a:rPr lang="en-GB" sz="2400" b="1" dirty="0"/>
              <a:t>Reception</a:t>
            </a:r>
          </a:p>
        </p:txBody>
      </p:sp>
      <p:sp>
        <p:nvSpPr>
          <p:cNvPr id="5" name="TextBox 4">
            <a:extLst>
              <a:ext uri="{FF2B5EF4-FFF2-40B4-BE49-F238E27FC236}">
                <a16:creationId xmlns:a16="http://schemas.microsoft.com/office/drawing/2014/main" id="{ABD3830D-AB43-49D4-B01E-BBC79EF64B82}"/>
              </a:ext>
            </a:extLst>
          </p:cNvPr>
          <p:cNvSpPr txBox="1"/>
          <p:nvPr/>
        </p:nvSpPr>
        <p:spPr>
          <a:xfrm>
            <a:off x="189463" y="2828835"/>
            <a:ext cx="1673225" cy="1200329"/>
          </a:xfrm>
          <a:prstGeom prst="rect">
            <a:avLst/>
          </a:prstGeom>
          <a:noFill/>
        </p:spPr>
        <p:txBody>
          <a:bodyPr wrap="square" rtlCol="0">
            <a:spAutoFit/>
          </a:bodyPr>
          <a:lstStyle/>
          <a:p>
            <a:r>
              <a:rPr lang="en-GB" b="1" dirty="0"/>
              <a:t>Special friends – 2 or 3 letters making 1 sound</a:t>
            </a:r>
          </a:p>
        </p:txBody>
      </p:sp>
    </p:spTree>
    <p:extLst>
      <p:ext uri="{BB962C8B-B14F-4D97-AF65-F5344CB8AC3E}">
        <p14:creationId xmlns:p14="http://schemas.microsoft.com/office/powerpoint/2010/main" val="3550722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3"/>
          </p:nvPr>
        </p:nvSpPr>
        <p:spPr/>
      </p:sp>
      <p:sp>
        <p:nvSpPr>
          <p:cNvPr id="4" name="Slide Number Placeholder 3"/>
          <p:cNvSpPr>
            <a:spLocks noGrp="1"/>
          </p:cNvSpPr>
          <p:nvPr>
            <p:ph type="sldNum" sz="quarter" idx="12"/>
          </p:nvPr>
        </p:nvSpPr>
        <p:spPr/>
        <p:txBody>
          <a:bodyPr/>
          <a:lstStyle/>
          <a:p>
            <a:fld id="{98C0CDE5-970C-4CC4-BF43-0DA127E73E82}" type="slidenum">
              <a:rPr lang="en-US" noProof="0" smtClean="0"/>
              <a:t>4</a:t>
            </a:fld>
            <a:endParaRPr lang="en-US" noProof="0" dirty="0"/>
          </a:p>
        </p:txBody>
      </p:sp>
      <p:pic>
        <p:nvPicPr>
          <p:cNvPr id="6" name="Picture 5"/>
          <p:cNvPicPr>
            <a:picLocks noChangeAspect="1"/>
          </p:cNvPicPr>
          <p:nvPr/>
        </p:nvPicPr>
        <p:blipFill>
          <a:blip r:embed="rId2"/>
          <a:stretch>
            <a:fillRect/>
          </a:stretch>
        </p:blipFill>
        <p:spPr>
          <a:xfrm>
            <a:off x="2230886" y="137041"/>
            <a:ext cx="8058150" cy="6530459"/>
          </a:xfrm>
          <a:prstGeom prst="rect">
            <a:avLst/>
          </a:prstGeom>
        </p:spPr>
      </p:pic>
      <p:sp>
        <p:nvSpPr>
          <p:cNvPr id="3" name="Rectangle 2">
            <a:extLst>
              <a:ext uri="{FF2B5EF4-FFF2-40B4-BE49-F238E27FC236}">
                <a16:creationId xmlns:a16="http://schemas.microsoft.com/office/drawing/2014/main" id="{F128F03B-3E60-41C7-B27C-D262F9FB752C}"/>
              </a:ext>
            </a:extLst>
          </p:cNvPr>
          <p:cNvSpPr/>
          <p:nvPr/>
        </p:nvSpPr>
        <p:spPr>
          <a:xfrm>
            <a:off x="10289036" y="1666994"/>
            <a:ext cx="2099310" cy="830997"/>
          </a:xfrm>
          <a:prstGeom prst="rect">
            <a:avLst/>
          </a:prstGeom>
        </p:spPr>
        <p:txBody>
          <a:bodyPr wrap="square">
            <a:spAutoFit/>
          </a:bodyPr>
          <a:lstStyle/>
          <a:p>
            <a:r>
              <a:rPr lang="en-GB" sz="2400" b="1" dirty="0"/>
              <a:t>Reception/</a:t>
            </a:r>
          </a:p>
          <a:p>
            <a:r>
              <a:rPr lang="en-GB" sz="2400" b="1" dirty="0"/>
              <a:t> Year 1</a:t>
            </a:r>
          </a:p>
        </p:txBody>
      </p:sp>
    </p:spTree>
    <p:extLst>
      <p:ext uri="{BB962C8B-B14F-4D97-AF65-F5344CB8AC3E}">
        <p14:creationId xmlns:p14="http://schemas.microsoft.com/office/powerpoint/2010/main" val="2884145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3"/>
          </p:nvPr>
        </p:nvSpPr>
        <p:spPr/>
      </p:sp>
      <p:sp>
        <p:nvSpPr>
          <p:cNvPr id="4" name="Slide Number Placeholder 3"/>
          <p:cNvSpPr>
            <a:spLocks noGrp="1"/>
          </p:cNvSpPr>
          <p:nvPr>
            <p:ph type="sldNum" sz="quarter" idx="12"/>
          </p:nvPr>
        </p:nvSpPr>
        <p:spPr/>
        <p:txBody>
          <a:bodyPr/>
          <a:lstStyle/>
          <a:p>
            <a:fld id="{98C0CDE5-970C-4CC4-BF43-0DA127E73E82}" type="slidenum">
              <a:rPr lang="en-US" noProof="0" smtClean="0"/>
              <a:t>5</a:t>
            </a:fld>
            <a:endParaRPr lang="en-US" noProof="0" dirty="0"/>
          </a:p>
        </p:txBody>
      </p:sp>
      <p:pic>
        <p:nvPicPr>
          <p:cNvPr id="9218" name="Picture 2" descr="Saint Joseph's Catholic Primary School - Phoni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1383" y="793217"/>
            <a:ext cx="9106360" cy="59333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E27ACD-B150-4404-AA85-06300778E53A}"/>
              </a:ext>
            </a:extLst>
          </p:cNvPr>
          <p:cNvSpPr txBox="1"/>
          <p:nvPr/>
        </p:nvSpPr>
        <p:spPr>
          <a:xfrm>
            <a:off x="10878841" y="1805940"/>
            <a:ext cx="1586289" cy="830997"/>
          </a:xfrm>
          <a:prstGeom prst="rect">
            <a:avLst/>
          </a:prstGeom>
          <a:noFill/>
        </p:spPr>
        <p:txBody>
          <a:bodyPr wrap="square" rtlCol="0">
            <a:spAutoFit/>
          </a:bodyPr>
          <a:lstStyle/>
          <a:p>
            <a:r>
              <a:rPr lang="en-GB" sz="2400" b="1" dirty="0"/>
              <a:t>Year1 + Year2 </a:t>
            </a:r>
          </a:p>
        </p:txBody>
      </p:sp>
    </p:spTree>
    <p:extLst>
      <p:ext uri="{BB962C8B-B14F-4D97-AF65-F5344CB8AC3E}">
        <p14:creationId xmlns:p14="http://schemas.microsoft.com/office/powerpoint/2010/main" val="2952952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D88671B-BB70-4552-9333-5694DC5DAF03}"/>
              </a:ext>
            </a:extLst>
          </p:cNvPr>
          <p:cNvSpPr>
            <a:spLocks noGrp="1"/>
          </p:cNvSpPr>
          <p:nvPr>
            <p:ph type="sldNum" sz="quarter" idx="12"/>
          </p:nvPr>
        </p:nvSpPr>
        <p:spPr/>
        <p:txBody>
          <a:bodyPr/>
          <a:lstStyle/>
          <a:p>
            <a:fld id="{98C0CDE5-970C-4CC4-BF43-0DA127E73E82}" type="slidenum">
              <a:rPr lang="en-US" noProof="0" smtClean="0"/>
              <a:t>6</a:t>
            </a:fld>
            <a:endParaRPr lang="en-US" noProof="0" dirty="0"/>
          </a:p>
        </p:txBody>
      </p:sp>
      <p:sp>
        <p:nvSpPr>
          <p:cNvPr id="5" name="Title 4">
            <a:extLst>
              <a:ext uri="{FF2B5EF4-FFF2-40B4-BE49-F238E27FC236}">
                <a16:creationId xmlns:a16="http://schemas.microsoft.com/office/drawing/2014/main" id="{F17EAF0B-7BB0-4F55-9378-BAA83E3A0A98}"/>
              </a:ext>
            </a:extLst>
          </p:cNvPr>
          <p:cNvSpPr>
            <a:spLocks noGrp="1"/>
          </p:cNvSpPr>
          <p:nvPr>
            <p:ph type="title"/>
          </p:nvPr>
        </p:nvSpPr>
        <p:spPr/>
        <p:txBody>
          <a:bodyPr/>
          <a:lstStyle/>
          <a:p>
            <a:r>
              <a:rPr lang="en-GB" dirty="0"/>
              <a:t>Green words</a:t>
            </a:r>
          </a:p>
        </p:txBody>
      </p:sp>
      <p:pic>
        <p:nvPicPr>
          <p:cNvPr id="6" name="Picture 5">
            <a:extLst>
              <a:ext uri="{FF2B5EF4-FFF2-40B4-BE49-F238E27FC236}">
                <a16:creationId xmlns:a16="http://schemas.microsoft.com/office/drawing/2014/main" id="{D51B240E-9479-4AE2-B352-87F1D8F26B51}"/>
              </a:ext>
            </a:extLst>
          </p:cNvPr>
          <p:cNvPicPr>
            <a:picLocks noChangeAspect="1"/>
          </p:cNvPicPr>
          <p:nvPr/>
        </p:nvPicPr>
        <p:blipFill>
          <a:blip r:embed="rId2"/>
          <a:stretch>
            <a:fillRect/>
          </a:stretch>
        </p:blipFill>
        <p:spPr>
          <a:xfrm>
            <a:off x="457200" y="2415908"/>
            <a:ext cx="2717791" cy="2041792"/>
          </a:xfrm>
          <a:prstGeom prst="rect">
            <a:avLst/>
          </a:prstGeom>
        </p:spPr>
      </p:pic>
      <p:sp>
        <p:nvSpPr>
          <p:cNvPr id="7" name="TextBox 6">
            <a:extLst>
              <a:ext uri="{FF2B5EF4-FFF2-40B4-BE49-F238E27FC236}">
                <a16:creationId xmlns:a16="http://schemas.microsoft.com/office/drawing/2014/main" id="{4B238EB1-1C9A-4A0E-83EB-1D44A555D7DE}"/>
              </a:ext>
            </a:extLst>
          </p:cNvPr>
          <p:cNvSpPr txBox="1"/>
          <p:nvPr/>
        </p:nvSpPr>
        <p:spPr>
          <a:xfrm>
            <a:off x="4229100" y="2586038"/>
            <a:ext cx="7200900" cy="3416320"/>
          </a:xfrm>
          <a:prstGeom prst="rect">
            <a:avLst/>
          </a:prstGeom>
          <a:noFill/>
        </p:spPr>
        <p:txBody>
          <a:bodyPr wrap="square" rtlCol="0">
            <a:spAutoFit/>
          </a:bodyPr>
          <a:lstStyle/>
          <a:p>
            <a:endParaRPr lang="en-GB" sz="2400" dirty="0">
              <a:solidFill>
                <a:schemeClr val="accent6">
                  <a:lumMod val="75000"/>
                </a:schemeClr>
              </a:solidFill>
            </a:endParaRPr>
          </a:p>
          <a:p>
            <a:r>
              <a:rPr lang="en-GB" sz="2400" dirty="0">
                <a:solidFill>
                  <a:schemeClr val="accent6">
                    <a:lumMod val="75000"/>
                  </a:schemeClr>
                </a:solidFill>
              </a:rPr>
              <a:t>When children are taught new sounds, they read linked ‘green words’ </a:t>
            </a:r>
          </a:p>
          <a:p>
            <a:r>
              <a:rPr lang="en-GB" sz="2400" dirty="0">
                <a:solidFill>
                  <a:schemeClr val="accent6">
                    <a:lumMod val="75000"/>
                  </a:schemeClr>
                </a:solidFill>
              </a:rPr>
              <a:t>Green = GO! </a:t>
            </a:r>
          </a:p>
          <a:p>
            <a:endParaRPr lang="en-GB" sz="2400" dirty="0">
              <a:solidFill>
                <a:schemeClr val="accent6">
                  <a:lumMod val="75000"/>
                </a:schemeClr>
              </a:solidFill>
            </a:endParaRPr>
          </a:p>
          <a:p>
            <a:r>
              <a:rPr lang="en-GB" sz="2400" dirty="0">
                <a:solidFill>
                  <a:schemeClr val="accent6">
                    <a:lumMod val="75000"/>
                  </a:schemeClr>
                </a:solidFill>
              </a:rPr>
              <a:t>These words can all be sounded out. </a:t>
            </a:r>
          </a:p>
          <a:p>
            <a:r>
              <a:rPr lang="en-GB" sz="2400" dirty="0">
                <a:solidFill>
                  <a:schemeClr val="accent6">
                    <a:lumMod val="75000"/>
                  </a:schemeClr>
                </a:solidFill>
              </a:rPr>
              <a:t>Children have green words linked to the new sound, and green words linked to the story book they are reading. </a:t>
            </a:r>
          </a:p>
        </p:txBody>
      </p:sp>
      <p:pic>
        <p:nvPicPr>
          <p:cNvPr id="8" name="Picture 7">
            <a:extLst>
              <a:ext uri="{FF2B5EF4-FFF2-40B4-BE49-F238E27FC236}">
                <a16:creationId xmlns:a16="http://schemas.microsoft.com/office/drawing/2014/main" id="{3E38C04A-4A3F-465A-89FB-C0FE9D6021F4}"/>
              </a:ext>
            </a:extLst>
          </p:cNvPr>
          <p:cNvPicPr>
            <a:picLocks noChangeAspect="1"/>
          </p:cNvPicPr>
          <p:nvPr/>
        </p:nvPicPr>
        <p:blipFill rotWithShape="1">
          <a:blip r:embed="rId3"/>
          <a:srcRect t="6565" r="44954" b="35772"/>
          <a:stretch/>
        </p:blipFill>
        <p:spPr>
          <a:xfrm>
            <a:off x="524112" y="4945129"/>
            <a:ext cx="3048784" cy="1839367"/>
          </a:xfrm>
          <a:prstGeom prst="rect">
            <a:avLst/>
          </a:prstGeom>
        </p:spPr>
      </p:pic>
    </p:spTree>
    <p:extLst>
      <p:ext uri="{BB962C8B-B14F-4D97-AF65-F5344CB8AC3E}">
        <p14:creationId xmlns:p14="http://schemas.microsoft.com/office/powerpoint/2010/main" val="2001015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D88671B-BB70-4552-9333-5694DC5DAF03}"/>
              </a:ext>
            </a:extLst>
          </p:cNvPr>
          <p:cNvSpPr>
            <a:spLocks noGrp="1"/>
          </p:cNvSpPr>
          <p:nvPr>
            <p:ph type="sldNum" sz="quarter" idx="12"/>
          </p:nvPr>
        </p:nvSpPr>
        <p:spPr/>
        <p:txBody>
          <a:bodyPr/>
          <a:lstStyle/>
          <a:p>
            <a:fld id="{98C0CDE5-970C-4CC4-BF43-0DA127E73E82}" type="slidenum">
              <a:rPr lang="en-US" noProof="0" smtClean="0"/>
              <a:t>7</a:t>
            </a:fld>
            <a:endParaRPr lang="en-US" noProof="0" dirty="0"/>
          </a:p>
        </p:txBody>
      </p:sp>
      <p:sp>
        <p:nvSpPr>
          <p:cNvPr id="5" name="Title 4">
            <a:extLst>
              <a:ext uri="{FF2B5EF4-FFF2-40B4-BE49-F238E27FC236}">
                <a16:creationId xmlns:a16="http://schemas.microsoft.com/office/drawing/2014/main" id="{F17EAF0B-7BB0-4F55-9378-BAA83E3A0A98}"/>
              </a:ext>
            </a:extLst>
          </p:cNvPr>
          <p:cNvSpPr>
            <a:spLocks noGrp="1"/>
          </p:cNvSpPr>
          <p:nvPr>
            <p:ph type="title"/>
          </p:nvPr>
        </p:nvSpPr>
        <p:spPr/>
        <p:txBody>
          <a:bodyPr/>
          <a:lstStyle/>
          <a:p>
            <a:r>
              <a:rPr lang="en-GB" dirty="0"/>
              <a:t>Red words</a:t>
            </a:r>
          </a:p>
        </p:txBody>
      </p:sp>
      <p:sp>
        <p:nvSpPr>
          <p:cNvPr id="7" name="TextBox 6">
            <a:extLst>
              <a:ext uri="{FF2B5EF4-FFF2-40B4-BE49-F238E27FC236}">
                <a16:creationId xmlns:a16="http://schemas.microsoft.com/office/drawing/2014/main" id="{4B238EB1-1C9A-4A0E-83EB-1D44A555D7DE}"/>
              </a:ext>
            </a:extLst>
          </p:cNvPr>
          <p:cNvSpPr txBox="1"/>
          <p:nvPr/>
        </p:nvSpPr>
        <p:spPr>
          <a:xfrm>
            <a:off x="4229100" y="2586038"/>
            <a:ext cx="7200900" cy="4339650"/>
          </a:xfrm>
          <a:prstGeom prst="rect">
            <a:avLst/>
          </a:prstGeom>
          <a:noFill/>
        </p:spPr>
        <p:txBody>
          <a:bodyPr wrap="square" rtlCol="0">
            <a:spAutoFit/>
          </a:bodyPr>
          <a:lstStyle/>
          <a:p>
            <a:endParaRPr lang="en-GB" dirty="0"/>
          </a:p>
          <a:p>
            <a:r>
              <a:rPr lang="en-GB" sz="2800" dirty="0"/>
              <a:t>Red words are the words that are not phonetically spelt.  </a:t>
            </a:r>
          </a:p>
          <a:p>
            <a:r>
              <a:rPr lang="en-GB" sz="2800" dirty="0"/>
              <a:t>Red = Stop and think!</a:t>
            </a:r>
          </a:p>
          <a:p>
            <a:endParaRPr lang="en-GB" sz="2800" dirty="0"/>
          </a:p>
          <a:p>
            <a:r>
              <a:rPr lang="en-GB" sz="2800" dirty="0"/>
              <a:t>We always look at the tricky part of the word when teaching this. </a:t>
            </a:r>
          </a:p>
          <a:p>
            <a:endParaRPr lang="en-GB" dirty="0"/>
          </a:p>
          <a:p>
            <a:r>
              <a:rPr lang="en-GB" sz="7200" dirty="0">
                <a:latin typeface="+mj-lt"/>
              </a:rPr>
              <a:t>s</a:t>
            </a:r>
            <a:r>
              <a:rPr lang="en-GB" sz="7200" b="1" dirty="0">
                <a:highlight>
                  <a:srgbClr val="FFFF00"/>
                </a:highlight>
                <a:latin typeface="+mj-lt"/>
              </a:rPr>
              <a:t>ai</a:t>
            </a:r>
            <a:r>
              <a:rPr lang="en-GB" sz="7200" dirty="0">
                <a:latin typeface="+mj-lt"/>
              </a:rPr>
              <a:t>d </a:t>
            </a:r>
          </a:p>
        </p:txBody>
      </p:sp>
      <p:pic>
        <p:nvPicPr>
          <p:cNvPr id="2" name="Picture 1">
            <a:extLst>
              <a:ext uri="{FF2B5EF4-FFF2-40B4-BE49-F238E27FC236}">
                <a16:creationId xmlns:a16="http://schemas.microsoft.com/office/drawing/2014/main" id="{0DACAABE-75E2-465D-A96A-7E4926DC3496}"/>
              </a:ext>
            </a:extLst>
          </p:cNvPr>
          <p:cNvPicPr>
            <a:picLocks noChangeAspect="1"/>
          </p:cNvPicPr>
          <p:nvPr/>
        </p:nvPicPr>
        <p:blipFill>
          <a:blip r:embed="rId2"/>
          <a:stretch>
            <a:fillRect/>
          </a:stretch>
        </p:blipFill>
        <p:spPr>
          <a:xfrm>
            <a:off x="378583" y="2214848"/>
            <a:ext cx="2457450" cy="1714500"/>
          </a:xfrm>
          <a:prstGeom prst="rect">
            <a:avLst/>
          </a:prstGeom>
        </p:spPr>
      </p:pic>
    </p:spTree>
    <p:extLst>
      <p:ext uri="{BB962C8B-B14F-4D97-AF65-F5344CB8AC3E}">
        <p14:creationId xmlns:p14="http://schemas.microsoft.com/office/powerpoint/2010/main" val="3839446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1017"/>
          <a:stretch/>
        </p:blipFill>
        <p:spPr bwMode="auto">
          <a:xfrm>
            <a:off x="2955924" y="112713"/>
            <a:ext cx="2255838" cy="331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5"/>
          <p:cNvPicPr>
            <a:picLocks noChangeAspect="1" noChangeArrowheads="1"/>
          </p:cNvPicPr>
          <p:nvPr/>
        </p:nvPicPr>
        <p:blipFill>
          <a:blip r:embed="rId4">
            <a:extLst>
              <a:ext uri="{28A0092B-C50C-407E-A947-70E740481C1C}">
                <a14:useLocalDpi xmlns:a14="http://schemas.microsoft.com/office/drawing/2010/main" val="0"/>
              </a:ext>
            </a:extLst>
          </a:blip>
          <a:srcRect l="46851" t="18970" r="24825" b="5569"/>
          <a:stretch>
            <a:fillRect/>
          </a:stretch>
        </p:blipFill>
        <p:spPr bwMode="auto">
          <a:xfrm>
            <a:off x="5756277" y="112713"/>
            <a:ext cx="2447925"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0727FC7-68FE-4130-BACB-69274E02D4C0}"/>
              </a:ext>
            </a:extLst>
          </p:cNvPr>
          <p:cNvSpPr txBox="1"/>
          <p:nvPr/>
        </p:nvSpPr>
        <p:spPr>
          <a:xfrm>
            <a:off x="2443163" y="3743325"/>
            <a:ext cx="7515225" cy="1815882"/>
          </a:xfrm>
          <a:prstGeom prst="rect">
            <a:avLst/>
          </a:prstGeom>
          <a:noFill/>
        </p:spPr>
        <p:txBody>
          <a:bodyPr wrap="square" rtlCol="0">
            <a:spAutoFit/>
          </a:bodyPr>
          <a:lstStyle/>
          <a:p>
            <a:pPr algn="ctr"/>
            <a:r>
              <a:rPr lang="en-GB" sz="2800" b="1" dirty="0">
                <a:solidFill>
                  <a:srgbClr val="000000"/>
                </a:solidFill>
              </a:rPr>
              <a:t>Reading assessment </a:t>
            </a:r>
          </a:p>
          <a:p>
            <a:endParaRPr lang="en-GB" sz="2800" dirty="0">
              <a:solidFill>
                <a:srgbClr val="000000"/>
              </a:solidFill>
            </a:endParaRPr>
          </a:p>
          <a:p>
            <a:r>
              <a:rPr lang="en-GB" sz="2800" dirty="0">
                <a:solidFill>
                  <a:srgbClr val="000000"/>
                </a:solidFill>
              </a:rPr>
              <a:t>Children are asked to apply their phonic knowledge to ‘alien’ words as well as real words. </a:t>
            </a:r>
          </a:p>
        </p:txBody>
      </p:sp>
    </p:spTree>
    <p:extLst>
      <p:ext uri="{BB962C8B-B14F-4D97-AF65-F5344CB8AC3E}">
        <p14:creationId xmlns:p14="http://schemas.microsoft.com/office/powerpoint/2010/main" val="2061875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B7E7C62-135F-4C61-A56A-4D5A43CB3523}"/>
              </a:ext>
            </a:extLst>
          </p:cNvPr>
          <p:cNvSpPr>
            <a:spLocks noGrp="1"/>
          </p:cNvSpPr>
          <p:nvPr>
            <p:ph type="sldNum" sz="quarter" idx="12"/>
          </p:nvPr>
        </p:nvSpPr>
        <p:spPr/>
        <p:txBody>
          <a:bodyPr/>
          <a:lstStyle/>
          <a:p>
            <a:fld id="{98C0CDE5-970C-4CC4-BF43-0DA127E73E82}" type="slidenum">
              <a:rPr lang="en-US" noProof="0" smtClean="0"/>
              <a:t>9</a:t>
            </a:fld>
            <a:endParaRPr lang="en-US" noProof="0" dirty="0"/>
          </a:p>
        </p:txBody>
      </p:sp>
      <p:sp>
        <p:nvSpPr>
          <p:cNvPr id="4" name="Title 3">
            <a:extLst>
              <a:ext uri="{FF2B5EF4-FFF2-40B4-BE49-F238E27FC236}">
                <a16:creationId xmlns:a16="http://schemas.microsoft.com/office/drawing/2014/main" id="{EBACF1AA-B6D6-4448-8373-3AE78BD46F59}"/>
              </a:ext>
            </a:extLst>
          </p:cNvPr>
          <p:cNvSpPr>
            <a:spLocks noGrp="1"/>
          </p:cNvSpPr>
          <p:nvPr>
            <p:ph type="title"/>
          </p:nvPr>
        </p:nvSpPr>
        <p:spPr/>
        <p:txBody>
          <a:bodyPr/>
          <a:lstStyle/>
          <a:p>
            <a:r>
              <a:rPr lang="en-GB" dirty="0"/>
              <a:t>Speedy reading</a:t>
            </a:r>
          </a:p>
        </p:txBody>
      </p:sp>
      <p:sp>
        <p:nvSpPr>
          <p:cNvPr id="5" name="Content Placeholder 4">
            <a:extLst>
              <a:ext uri="{FF2B5EF4-FFF2-40B4-BE49-F238E27FC236}">
                <a16:creationId xmlns:a16="http://schemas.microsoft.com/office/drawing/2014/main" id="{08B52933-FBD9-40E3-93B6-2F229C6F86A9}"/>
              </a:ext>
            </a:extLst>
          </p:cNvPr>
          <p:cNvSpPr>
            <a:spLocks noGrp="1"/>
          </p:cNvSpPr>
          <p:nvPr>
            <p:ph idx="1"/>
          </p:nvPr>
        </p:nvSpPr>
        <p:spPr/>
        <p:txBody>
          <a:bodyPr/>
          <a:lstStyle/>
          <a:p>
            <a:r>
              <a:rPr lang="en-GB" dirty="0"/>
              <a:t>Children will read the same words/ story a few times to build speedy reading and fluency </a:t>
            </a:r>
          </a:p>
          <a:p>
            <a:r>
              <a:rPr lang="en-GB" dirty="0"/>
              <a:t>This is an essential part of their reading journey as reading takes a lot of practice! </a:t>
            </a:r>
          </a:p>
          <a:p>
            <a:pPr marL="0" indent="0">
              <a:buNone/>
            </a:pPr>
            <a:endParaRPr lang="en-GB" dirty="0"/>
          </a:p>
        </p:txBody>
      </p:sp>
      <p:pic>
        <p:nvPicPr>
          <p:cNvPr id="6" name="Picture 5">
            <a:extLst>
              <a:ext uri="{FF2B5EF4-FFF2-40B4-BE49-F238E27FC236}">
                <a16:creationId xmlns:a16="http://schemas.microsoft.com/office/drawing/2014/main" id="{3E8B6D3F-DD54-4C95-81B2-123C6FDAEBA4}"/>
              </a:ext>
            </a:extLst>
          </p:cNvPr>
          <p:cNvPicPr>
            <a:picLocks noChangeAspect="1"/>
          </p:cNvPicPr>
          <p:nvPr/>
        </p:nvPicPr>
        <p:blipFill>
          <a:blip r:embed="rId2"/>
          <a:stretch>
            <a:fillRect/>
          </a:stretch>
        </p:blipFill>
        <p:spPr>
          <a:xfrm>
            <a:off x="4126604" y="3777299"/>
            <a:ext cx="4514850" cy="2533650"/>
          </a:xfrm>
          <a:prstGeom prst="rect">
            <a:avLst/>
          </a:prstGeom>
        </p:spPr>
      </p:pic>
    </p:spTree>
    <p:extLst>
      <p:ext uri="{BB962C8B-B14F-4D97-AF65-F5344CB8AC3E}">
        <p14:creationId xmlns:p14="http://schemas.microsoft.com/office/powerpoint/2010/main" val="1257019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940EEF4-CAC2-415A-BE3D-7FB85EB93C62}"/>
              </a:ext>
            </a:extLst>
          </p:cNvPr>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4" name="Title 3">
            <a:extLst>
              <a:ext uri="{FF2B5EF4-FFF2-40B4-BE49-F238E27FC236}">
                <a16:creationId xmlns:a16="http://schemas.microsoft.com/office/drawing/2014/main" id="{A61FEA3B-7FCE-464C-AC12-FB676CF35EC5}"/>
              </a:ext>
            </a:extLst>
          </p:cNvPr>
          <p:cNvSpPr>
            <a:spLocks noGrp="1"/>
          </p:cNvSpPr>
          <p:nvPr>
            <p:ph type="title"/>
          </p:nvPr>
        </p:nvSpPr>
        <p:spPr/>
        <p:txBody>
          <a:bodyPr/>
          <a:lstStyle/>
          <a:p>
            <a:r>
              <a:rPr lang="en-GB" dirty="0"/>
              <a:t>Fluency </a:t>
            </a:r>
          </a:p>
        </p:txBody>
      </p:sp>
      <p:pic>
        <p:nvPicPr>
          <p:cNvPr id="7" name="Picture 6">
            <a:extLst>
              <a:ext uri="{FF2B5EF4-FFF2-40B4-BE49-F238E27FC236}">
                <a16:creationId xmlns:a16="http://schemas.microsoft.com/office/drawing/2014/main" id="{6C44806A-6D73-476F-8CC6-9B9CB6F5C328}"/>
              </a:ext>
            </a:extLst>
          </p:cNvPr>
          <p:cNvPicPr>
            <a:picLocks noChangeAspect="1"/>
          </p:cNvPicPr>
          <p:nvPr/>
        </p:nvPicPr>
        <p:blipFill rotWithShape="1">
          <a:blip r:embed="rId2"/>
          <a:srcRect l="23834" t="25332" r="30532" b="20501"/>
          <a:stretch/>
        </p:blipFill>
        <p:spPr>
          <a:xfrm>
            <a:off x="3143250" y="1537276"/>
            <a:ext cx="6400800" cy="4512495"/>
          </a:xfrm>
          <a:prstGeom prst="rect">
            <a:avLst/>
          </a:prstGeom>
        </p:spPr>
      </p:pic>
    </p:spTree>
    <p:extLst>
      <p:ext uri="{BB962C8B-B14F-4D97-AF65-F5344CB8AC3E}">
        <p14:creationId xmlns:p14="http://schemas.microsoft.com/office/powerpoint/2010/main" val="1810724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5" name="Title 4"/>
          <p:cNvSpPr>
            <a:spLocks noGrp="1"/>
          </p:cNvSpPr>
          <p:nvPr>
            <p:ph type="title"/>
          </p:nvPr>
        </p:nvSpPr>
        <p:spPr/>
        <p:txBody>
          <a:bodyPr>
            <a:normAutofit fontScale="90000"/>
          </a:bodyPr>
          <a:lstStyle/>
          <a:p>
            <a:r>
              <a:rPr lang="en-GB" dirty="0"/>
              <a:t>RWI books in order</a:t>
            </a:r>
          </a:p>
        </p:txBody>
      </p:sp>
      <p:pic>
        <p:nvPicPr>
          <p:cNvPr id="6" name="Picture 5"/>
          <p:cNvPicPr>
            <a:picLocks noChangeAspect="1"/>
          </p:cNvPicPr>
          <p:nvPr/>
        </p:nvPicPr>
        <p:blipFill>
          <a:blip r:embed="rId2"/>
          <a:stretch>
            <a:fillRect/>
          </a:stretch>
        </p:blipFill>
        <p:spPr>
          <a:xfrm>
            <a:off x="419118" y="2404236"/>
            <a:ext cx="5790244" cy="3962400"/>
          </a:xfrm>
          <a:prstGeom prst="rect">
            <a:avLst/>
          </a:prstGeom>
        </p:spPr>
      </p:pic>
      <p:sp>
        <p:nvSpPr>
          <p:cNvPr id="7" name="TextBox 6"/>
          <p:cNvSpPr txBox="1"/>
          <p:nvPr/>
        </p:nvSpPr>
        <p:spPr>
          <a:xfrm>
            <a:off x="6827307" y="2615721"/>
            <a:ext cx="3718490" cy="3539430"/>
          </a:xfrm>
          <a:prstGeom prst="rect">
            <a:avLst/>
          </a:prstGeom>
          <a:noFill/>
        </p:spPr>
        <p:txBody>
          <a:bodyPr wrap="square" rtlCol="0">
            <a:spAutoFit/>
          </a:bodyPr>
          <a:lstStyle/>
          <a:p>
            <a:r>
              <a:rPr lang="en-GB" sz="2800" b="1" dirty="0">
                <a:solidFill>
                  <a:srgbClr val="FF0000"/>
                </a:solidFill>
              </a:rPr>
              <a:t>Red</a:t>
            </a:r>
          </a:p>
          <a:p>
            <a:r>
              <a:rPr lang="en-GB" sz="2800" b="1" dirty="0">
                <a:solidFill>
                  <a:srgbClr val="00B050"/>
                </a:solidFill>
              </a:rPr>
              <a:t>Green – </a:t>
            </a:r>
            <a:r>
              <a:rPr lang="en-GB" sz="2000" b="1" dirty="0">
                <a:solidFill>
                  <a:srgbClr val="00B050"/>
                </a:solidFill>
              </a:rPr>
              <a:t>end of reception</a:t>
            </a:r>
          </a:p>
          <a:p>
            <a:r>
              <a:rPr lang="en-GB" sz="2800" b="1" dirty="0">
                <a:solidFill>
                  <a:srgbClr val="7030A0"/>
                </a:solidFill>
              </a:rPr>
              <a:t>Purple –</a:t>
            </a:r>
            <a:r>
              <a:rPr lang="en-GB" b="1" dirty="0">
                <a:solidFill>
                  <a:srgbClr val="7030A0"/>
                </a:solidFill>
              </a:rPr>
              <a:t> Autumn 1 Year 1 </a:t>
            </a:r>
          </a:p>
          <a:p>
            <a:r>
              <a:rPr lang="en-GB" sz="2800" b="1" dirty="0">
                <a:solidFill>
                  <a:srgbClr val="FF0066"/>
                </a:solidFill>
              </a:rPr>
              <a:t>Pink –</a:t>
            </a:r>
            <a:r>
              <a:rPr lang="en-GB" sz="1600" b="1" dirty="0">
                <a:solidFill>
                  <a:srgbClr val="FF0066"/>
                </a:solidFill>
              </a:rPr>
              <a:t>Autumn 2 Year 1 </a:t>
            </a:r>
            <a:endParaRPr lang="en-GB" sz="2800" b="1" dirty="0">
              <a:solidFill>
                <a:srgbClr val="FF0066"/>
              </a:solidFill>
            </a:endParaRPr>
          </a:p>
          <a:p>
            <a:r>
              <a:rPr lang="en-GB" sz="2800" b="1" dirty="0">
                <a:solidFill>
                  <a:srgbClr val="FF6600"/>
                </a:solidFill>
              </a:rPr>
              <a:t>Orange – </a:t>
            </a:r>
            <a:r>
              <a:rPr lang="en-GB" sz="1600" b="1" dirty="0">
                <a:solidFill>
                  <a:srgbClr val="FF6600"/>
                </a:solidFill>
              </a:rPr>
              <a:t>Spring 1 </a:t>
            </a:r>
            <a:r>
              <a:rPr lang="en-GB" sz="1400" b="1" dirty="0">
                <a:solidFill>
                  <a:srgbClr val="FF6600"/>
                </a:solidFill>
              </a:rPr>
              <a:t>Year 1</a:t>
            </a:r>
          </a:p>
          <a:p>
            <a:r>
              <a:rPr lang="en-GB" sz="2800" b="1" dirty="0">
                <a:solidFill>
                  <a:srgbClr val="FFFF00"/>
                </a:solidFill>
              </a:rPr>
              <a:t>Yellow – </a:t>
            </a:r>
            <a:r>
              <a:rPr lang="en-GB" sz="1400" b="1" dirty="0">
                <a:solidFill>
                  <a:srgbClr val="FFFF00"/>
                </a:solidFill>
              </a:rPr>
              <a:t>Spring 2 Year 1 </a:t>
            </a:r>
          </a:p>
          <a:p>
            <a:r>
              <a:rPr lang="en-GB" sz="2800" b="1" dirty="0">
                <a:solidFill>
                  <a:srgbClr val="002060"/>
                </a:solidFill>
              </a:rPr>
              <a:t>Blue – </a:t>
            </a:r>
            <a:r>
              <a:rPr lang="en-GB" sz="1600" b="1" dirty="0">
                <a:solidFill>
                  <a:srgbClr val="002060"/>
                </a:solidFill>
              </a:rPr>
              <a:t>Summer Year 1 </a:t>
            </a:r>
          </a:p>
          <a:p>
            <a:r>
              <a:rPr lang="en-GB" sz="2800" b="1" dirty="0">
                <a:solidFill>
                  <a:schemeClr val="bg1">
                    <a:lumMod val="50000"/>
                  </a:schemeClr>
                </a:solidFill>
              </a:rPr>
              <a:t>Grey – </a:t>
            </a:r>
            <a:r>
              <a:rPr lang="en-GB" b="1" dirty="0">
                <a:solidFill>
                  <a:schemeClr val="bg1">
                    <a:lumMod val="50000"/>
                  </a:schemeClr>
                </a:solidFill>
              </a:rPr>
              <a:t>literacy groups </a:t>
            </a:r>
            <a:endParaRPr lang="en-GB" sz="2800" b="1" dirty="0">
              <a:solidFill>
                <a:schemeClr val="bg1">
                  <a:lumMod val="50000"/>
                </a:schemeClr>
              </a:solidFill>
            </a:endParaRPr>
          </a:p>
        </p:txBody>
      </p:sp>
    </p:spTree>
    <p:extLst>
      <p:ext uri="{BB962C8B-B14F-4D97-AF65-F5344CB8AC3E}">
        <p14:creationId xmlns:p14="http://schemas.microsoft.com/office/powerpoint/2010/main" val="33301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rot="21180000">
            <a:off x="62739" y="289932"/>
            <a:ext cx="4839156" cy="1325563"/>
          </a:xfrm>
        </p:spPr>
        <p:txBody>
          <a:bodyPr>
            <a:normAutofit/>
          </a:bodyPr>
          <a:lstStyle/>
          <a:p>
            <a:r>
              <a:rPr lang="en-GB" sz="2800" dirty="0"/>
              <a:t>What happens if my child is not on track? </a:t>
            </a:r>
            <a:endParaRPr lang="en-GB" altLang="en-US" sz="2800" dirty="0"/>
          </a:p>
        </p:txBody>
      </p:sp>
      <p:sp>
        <p:nvSpPr>
          <p:cNvPr id="20483" name="Content Placeholder 6">
            <a:extLst>
              <a:ext uri="{FF2B5EF4-FFF2-40B4-BE49-F238E27FC236}">
                <a16:creationId xmlns:a16="http://schemas.microsoft.com/office/drawing/2014/main" id="{DAF3B4B2-B576-4E6F-A954-948A2B924910}"/>
              </a:ext>
            </a:extLst>
          </p:cNvPr>
          <p:cNvSpPr>
            <a:spLocks noGrp="1"/>
          </p:cNvSpPr>
          <p:nvPr>
            <p:ph idx="1"/>
          </p:nvPr>
        </p:nvSpPr>
        <p:spPr/>
        <p:txBody>
          <a:bodyPr/>
          <a:lstStyle/>
          <a:p>
            <a:pPr marL="0" indent="0">
              <a:buNone/>
              <a:defRPr/>
            </a:pPr>
            <a:endParaRPr lang="en-GB" altLang="en-US" dirty="0"/>
          </a:p>
          <a:p>
            <a:pPr marL="0" indent="0">
              <a:buNone/>
              <a:defRPr/>
            </a:pPr>
            <a:endParaRPr lang="en-GB" altLang="en-US" dirty="0"/>
          </a:p>
          <a:p>
            <a:pPr>
              <a:defRPr/>
            </a:pPr>
            <a:endParaRPr lang="en-GB" altLang="en-US" dirty="0"/>
          </a:p>
        </p:txBody>
      </p:sp>
      <p:pic>
        <p:nvPicPr>
          <p:cNvPr id="3" name="Picture 2"/>
          <p:cNvPicPr>
            <a:picLocks noChangeAspect="1"/>
          </p:cNvPicPr>
          <p:nvPr/>
        </p:nvPicPr>
        <p:blipFill>
          <a:blip r:embed="rId3"/>
          <a:stretch>
            <a:fillRect/>
          </a:stretch>
        </p:blipFill>
        <p:spPr>
          <a:xfrm>
            <a:off x="2114550" y="1697862"/>
            <a:ext cx="9910444" cy="4066384"/>
          </a:xfrm>
          <a:prstGeom prst="rect">
            <a:avLst/>
          </a:prstGeom>
        </p:spPr>
      </p:pic>
    </p:spTree>
    <p:extLst>
      <p:ext uri="{BB962C8B-B14F-4D97-AF65-F5344CB8AC3E}">
        <p14:creationId xmlns:p14="http://schemas.microsoft.com/office/powerpoint/2010/main" val="663326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4317847" y="437137"/>
            <a:ext cx="6845896" cy="365125"/>
          </a:xfrm>
        </p:spPr>
        <p:txBody>
          <a:bodyPr/>
          <a:lstStyle/>
          <a:p>
            <a:r>
              <a:rPr lang="en-US" sz="2800" dirty="0">
                <a:solidFill>
                  <a:srgbClr val="002060"/>
                </a:solidFill>
              </a:rPr>
              <a:t>How you can help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13</a:t>
            </a:fld>
            <a:endParaRPr lang="en-US" dirty="0"/>
          </a:p>
        </p:txBody>
      </p:sp>
      <p:sp>
        <p:nvSpPr>
          <p:cNvPr id="6" name="TextBox 5"/>
          <p:cNvSpPr txBox="1"/>
          <p:nvPr/>
        </p:nvSpPr>
        <p:spPr>
          <a:xfrm>
            <a:off x="1352550" y="1047750"/>
            <a:ext cx="8534400" cy="3447098"/>
          </a:xfrm>
          <a:prstGeom prst="rect">
            <a:avLst/>
          </a:prstGeom>
          <a:noFill/>
        </p:spPr>
        <p:txBody>
          <a:bodyPr wrap="square" rtlCol="0">
            <a:spAutoFit/>
          </a:bodyPr>
          <a:lstStyle/>
          <a:p>
            <a:r>
              <a:rPr lang="en-GB" sz="2800" dirty="0"/>
              <a:t>Make sure you know what sound gaps your child has, or what element of reading they find more challenging. </a:t>
            </a:r>
          </a:p>
          <a:p>
            <a:endParaRPr lang="en-GB" dirty="0"/>
          </a:p>
          <a:p>
            <a:r>
              <a:rPr lang="en-GB" sz="2400" dirty="0"/>
              <a:t>Read at home every day – even if you read to them! It can also help to take turns reading pages or sentences. </a:t>
            </a:r>
          </a:p>
          <a:p>
            <a:r>
              <a:rPr lang="en-GB" sz="2400" dirty="0"/>
              <a:t>Re-read the phonics linked home books – this helps embed the learning. </a:t>
            </a:r>
          </a:p>
          <a:p>
            <a:endParaRPr lang="en-GB" sz="2400" dirty="0"/>
          </a:p>
          <a:p>
            <a:r>
              <a:rPr lang="en-GB" sz="2400" dirty="0"/>
              <a:t>Practice the speed sounds in fun ways! </a:t>
            </a:r>
          </a:p>
        </p:txBody>
      </p:sp>
      <p:pic>
        <p:nvPicPr>
          <p:cNvPr id="7" name="Picture 6"/>
          <p:cNvPicPr>
            <a:picLocks noChangeAspect="1"/>
          </p:cNvPicPr>
          <p:nvPr/>
        </p:nvPicPr>
        <p:blipFill>
          <a:blip r:embed="rId2"/>
          <a:stretch>
            <a:fillRect/>
          </a:stretch>
        </p:blipFill>
        <p:spPr>
          <a:xfrm>
            <a:off x="10024110" y="248113"/>
            <a:ext cx="1985010" cy="1108298"/>
          </a:xfrm>
          <a:prstGeom prst="rect">
            <a:avLst/>
          </a:prstGeom>
        </p:spPr>
      </p:pic>
      <p:pic>
        <p:nvPicPr>
          <p:cNvPr id="10" name="Picture 9">
            <a:extLst>
              <a:ext uri="{FF2B5EF4-FFF2-40B4-BE49-F238E27FC236}">
                <a16:creationId xmlns:a16="http://schemas.microsoft.com/office/drawing/2014/main" id="{4AE1698A-1826-45AB-B9EA-AB7E52045317}"/>
              </a:ext>
            </a:extLst>
          </p:cNvPr>
          <p:cNvPicPr>
            <a:picLocks noChangeAspect="1"/>
          </p:cNvPicPr>
          <p:nvPr/>
        </p:nvPicPr>
        <p:blipFill>
          <a:blip r:embed="rId3"/>
          <a:stretch>
            <a:fillRect/>
          </a:stretch>
        </p:blipFill>
        <p:spPr>
          <a:xfrm>
            <a:off x="6800135" y="3694404"/>
            <a:ext cx="4216480" cy="2798353"/>
          </a:xfrm>
          <a:prstGeom prst="rect">
            <a:avLst/>
          </a:prstGeom>
        </p:spPr>
      </p:pic>
    </p:spTree>
    <p:extLst>
      <p:ext uri="{BB962C8B-B14F-4D97-AF65-F5344CB8AC3E}">
        <p14:creationId xmlns:p14="http://schemas.microsoft.com/office/powerpoint/2010/main" val="334886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8DE0F-ED09-4766-9630-5312976FDF64}"/>
              </a:ext>
            </a:extLst>
          </p:cNvPr>
          <p:cNvSpPr>
            <a:spLocks noGrp="1"/>
          </p:cNvSpPr>
          <p:nvPr>
            <p:ph type="title"/>
          </p:nvPr>
        </p:nvSpPr>
        <p:spPr/>
        <p:txBody>
          <a:bodyPr/>
          <a:lstStyle/>
          <a:p>
            <a:r>
              <a:rPr lang="en-GB" dirty="0"/>
              <a:t>Videos for parents </a:t>
            </a:r>
          </a:p>
        </p:txBody>
      </p:sp>
      <p:sp>
        <p:nvSpPr>
          <p:cNvPr id="4" name="Slide Number Placeholder 3">
            <a:extLst>
              <a:ext uri="{FF2B5EF4-FFF2-40B4-BE49-F238E27FC236}">
                <a16:creationId xmlns:a16="http://schemas.microsoft.com/office/drawing/2014/main" id="{C355BDEA-A87B-479E-A0F6-B609191B5B07}"/>
              </a:ext>
            </a:extLst>
          </p:cNvPr>
          <p:cNvSpPr>
            <a:spLocks noGrp="1"/>
          </p:cNvSpPr>
          <p:nvPr>
            <p:ph type="sldNum" sz="quarter" idx="12"/>
          </p:nvPr>
        </p:nvSpPr>
        <p:spPr/>
        <p:txBody>
          <a:bodyPr/>
          <a:lstStyle/>
          <a:p>
            <a:fld id="{98C0CDE5-970C-4CC4-BF43-0DA127E73E82}" type="slidenum">
              <a:rPr lang="en-US" noProof="0" smtClean="0"/>
              <a:t>14</a:t>
            </a:fld>
            <a:endParaRPr lang="en-US" noProof="0" dirty="0"/>
          </a:p>
        </p:txBody>
      </p:sp>
      <p:sp>
        <p:nvSpPr>
          <p:cNvPr id="11" name="TextBox 10">
            <a:extLst>
              <a:ext uri="{FF2B5EF4-FFF2-40B4-BE49-F238E27FC236}">
                <a16:creationId xmlns:a16="http://schemas.microsoft.com/office/drawing/2014/main" id="{B6E46F5D-A737-4855-9CAD-FC23F39A61FF}"/>
              </a:ext>
            </a:extLst>
          </p:cNvPr>
          <p:cNvSpPr txBox="1"/>
          <p:nvPr/>
        </p:nvSpPr>
        <p:spPr>
          <a:xfrm>
            <a:off x="1485901" y="557213"/>
            <a:ext cx="8938260" cy="3970318"/>
          </a:xfrm>
          <a:prstGeom prst="rect">
            <a:avLst/>
          </a:prstGeom>
          <a:noFill/>
        </p:spPr>
        <p:txBody>
          <a:bodyPr wrap="square" rtlCol="0">
            <a:spAutoFit/>
          </a:bodyPr>
          <a:lstStyle/>
          <a:p>
            <a:r>
              <a:rPr lang="en-GB" dirty="0"/>
              <a:t>Mrs Harris made lots of videos during lockdown that will support your child with learning the phonic sounds. We will let you know which sounds to practice at home. They are very short and will reinforce the learning in school.</a:t>
            </a:r>
          </a:p>
          <a:p>
            <a:endParaRPr lang="en-GB" dirty="0"/>
          </a:p>
          <a:p>
            <a:r>
              <a:rPr lang="en-GB" dirty="0"/>
              <a:t>If your child needs extra support, keep the words short e.g. </a:t>
            </a:r>
          </a:p>
          <a:p>
            <a:r>
              <a:rPr lang="en-GB" b="1" dirty="0">
                <a:solidFill>
                  <a:srgbClr val="00B050"/>
                </a:solidFill>
              </a:rPr>
              <a:t>see, bee, tree   </a:t>
            </a:r>
          </a:p>
          <a:p>
            <a:endParaRPr lang="en-GB" dirty="0"/>
          </a:p>
          <a:p>
            <a:r>
              <a:rPr lang="en-GB" dirty="0"/>
              <a:t>If your child needs a challenge, use longer words (add </a:t>
            </a:r>
            <a:r>
              <a:rPr lang="en-GB" dirty="0" err="1"/>
              <a:t>ing</a:t>
            </a:r>
            <a:r>
              <a:rPr lang="en-GB" dirty="0"/>
              <a:t>/ed where possible) and focus on speedy reading </a:t>
            </a:r>
          </a:p>
          <a:p>
            <a:r>
              <a:rPr lang="en-GB" b="1" dirty="0">
                <a:solidFill>
                  <a:srgbClr val="00B050"/>
                </a:solidFill>
              </a:rPr>
              <a:t>sleeping, peeled, freeze, cheesecake! </a:t>
            </a:r>
          </a:p>
          <a:p>
            <a:endParaRPr lang="en-GB" b="1" dirty="0">
              <a:solidFill>
                <a:srgbClr val="00B050"/>
              </a:solidFill>
            </a:endParaRPr>
          </a:p>
          <a:p>
            <a:endParaRPr lang="en-GB" b="1" dirty="0">
              <a:solidFill>
                <a:srgbClr val="00B050"/>
              </a:solidFill>
            </a:endParaRPr>
          </a:p>
          <a:p>
            <a:r>
              <a:rPr lang="en-GB" b="1" dirty="0">
                <a:solidFill>
                  <a:srgbClr val="002060"/>
                </a:solidFill>
              </a:rPr>
              <a:t>https://vimeo.com/1128873894</a:t>
            </a:r>
          </a:p>
          <a:p>
            <a:r>
              <a:rPr lang="en-GB" dirty="0">
                <a:solidFill>
                  <a:srgbClr val="002060"/>
                </a:solidFill>
              </a:rPr>
              <a:t>Password for each one is Trinity.</a:t>
            </a:r>
            <a:endParaRPr lang="en-GB" b="1" dirty="0">
              <a:solidFill>
                <a:srgbClr val="002060"/>
              </a:solidFill>
            </a:endParaRPr>
          </a:p>
        </p:txBody>
      </p:sp>
      <p:pic>
        <p:nvPicPr>
          <p:cNvPr id="12" name="Picture 11">
            <a:extLst>
              <a:ext uri="{FF2B5EF4-FFF2-40B4-BE49-F238E27FC236}">
                <a16:creationId xmlns:a16="http://schemas.microsoft.com/office/drawing/2014/main" id="{438DC5FB-23AB-4AA9-A9B7-0AA2A3520894}"/>
              </a:ext>
            </a:extLst>
          </p:cNvPr>
          <p:cNvPicPr>
            <a:picLocks noChangeAspect="1"/>
          </p:cNvPicPr>
          <p:nvPr/>
        </p:nvPicPr>
        <p:blipFill>
          <a:blip r:embed="rId2"/>
          <a:stretch>
            <a:fillRect/>
          </a:stretch>
        </p:blipFill>
        <p:spPr>
          <a:xfrm>
            <a:off x="5613874" y="3019485"/>
            <a:ext cx="2781521" cy="2112548"/>
          </a:xfrm>
          <a:prstGeom prst="rect">
            <a:avLst/>
          </a:prstGeom>
        </p:spPr>
      </p:pic>
      <p:pic>
        <p:nvPicPr>
          <p:cNvPr id="3" name="Picture 2">
            <a:extLst>
              <a:ext uri="{FF2B5EF4-FFF2-40B4-BE49-F238E27FC236}">
                <a16:creationId xmlns:a16="http://schemas.microsoft.com/office/drawing/2014/main" id="{9EB991CB-2EB0-4CF5-A9C9-AB68F823CAD9}"/>
              </a:ext>
            </a:extLst>
          </p:cNvPr>
          <p:cNvPicPr>
            <a:picLocks noChangeAspect="1"/>
          </p:cNvPicPr>
          <p:nvPr/>
        </p:nvPicPr>
        <p:blipFill>
          <a:blip r:embed="rId3"/>
          <a:stretch>
            <a:fillRect/>
          </a:stretch>
        </p:blipFill>
        <p:spPr>
          <a:xfrm>
            <a:off x="2576949" y="5280022"/>
            <a:ext cx="1042506" cy="1036410"/>
          </a:xfrm>
          <a:prstGeom prst="rect">
            <a:avLst/>
          </a:prstGeom>
        </p:spPr>
      </p:pic>
    </p:spTree>
    <p:extLst>
      <p:ext uri="{BB962C8B-B14F-4D97-AF65-F5344CB8AC3E}">
        <p14:creationId xmlns:p14="http://schemas.microsoft.com/office/powerpoint/2010/main" val="316285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4317847" y="437137"/>
            <a:ext cx="6845896" cy="365125"/>
          </a:xfrm>
        </p:spPr>
        <p:txBody>
          <a:bodyPr/>
          <a:lstStyle/>
          <a:p>
            <a:r>
              <a:rPr lang="en-US" sz="2800" dirty="0">
                <a:solidFill>
                  <a:srgbClr val="002060"/>
                </a:solidFill>
              </a:rPr>
              <a:t>How you can help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15</a:t>
            </a:fld>
            <a:endParaRPr lang="en-US" dirty="0"/>
          </a:p>
        </p:txBody>
      </p:sp>
      <p:pic>
        <p:nvPicPr>
          <p:cNvPr id="7" name="Picture 6"/>
          <p:cNvPicPr>
            <a:picLocks noChangeAspect="1"/>
          </p:cNvPicPr>
          <p:nvPr/>
        </p:nvPicPr>
        <p:blipFill>
          <a:blip r:embed="rId2"/>
          <a:stretch>
            <a:fillRect/>
          </a:stretch>
        </p:blipFill>
        <p:spPr>
          <a:xfrm>
            <a:off x="3810000" y="3663851"/>
            <a:ext cx="4838700" cy="2701608"/>
          </a:xfrm>
          <a:prstGeom prst="rect">
            <a:avLst/>
          </a:prstGeom>
        </p:spPr>
      </p:pic>
      <p:sp>
        <p:nvSpPr>
          <p:cNvPr id="2" name="TextBox 1"/>
          <p:cNvSpPr txBox="1"/>
          <p:nvPr/>
        </p:nvSpPr>
        <p:spPr>
          <a:xfrm>
            <a:off x="1295400" y="1276350"/>
            <a:ext cx="9601200" cy="369332"/>
          </a:xfrm>
          <a:prstGeom prst="rect">
            <a:avLst/>
          </a:prstGeom>
          <a:noFill/>
        </p:spPr>
        <p:txBody>
          <a:bodyPr wrap="square" rtlCol="0">
            <a:spAutoFit/>
          </a:bodyPr>
          <a:lstStyle/>
          <a:p>
            <a:r>
              <a:rPr lang="en-GB" dirty="0"/>
              <a:t>https://www.phonicsplay.co.uk/</a:t>
            </a:r>
          </a:p>
        </p:txBody>
      </p:sp>
      <p:sp>
        <p:nvSpPr>
          <p:cNvPr id="5" name="Rectangle 4"/>
          <p:cNvSpPr/>
          <p:nvPr/>
        </p:nvSpPr>
        <p:spPr>
          <a:xfrm>
            <a:off x="1269847" y="2174100"/>
            <a:ext cx="6096000" cy="646331"/>
          </a:xfrm>
          <a:prstGeom prst="rect">
            <a:avLst/>
          </a:prstGeom>
        </p:spPr>
        <p:txBody>
          <a:bodyPr>
            <a:spAutoFit/>
          </a:bodyPr>
          <a:lstStyle/>
          <a:p>
            <a:r>
              <a:rPr lang="en-GB" dirty="0"/>
              <a:t>https://www.topmarks.co.uk/english-games/5-7-years/letters-and-sounds</a:t>
            </a:r>
          </a:p>
        </p:txBody>
      </p:sp>
      <p:sp>
        <p:nvSpPr>
          <p:cNvPr id="8" name="Rectangle 7"/>
          <p:cNvSpPr/>
          <p:nvPr/>
        </p:nvSpPr>
        <p:spPr>
          <a:xfrm>
            <a:off x="1442367" y="3226346"/>
            <a:ext cx="3401765" cy="369332"/>
          </a:xfrm>
          <a:prstGeom prst="rect">
            <a:avLst/>
          </a:prstGeom>
        </p:spPr>
        <p:txBody>
          <a:bodyPr wrap="none">
            <a:spAutoFit/>
          </a:bodyPr>
          <a:lstStyle/>
          <a:p>
            <a:r>
              <a:rPr lang="en-GB" dirty="0"/>
              <a:t>https://www.phonicsbloom.com/</a:t>
            </a:r>
          </a:p>
        </p:txBody>
      </p:sp>
      <p:sp>
        <p:nvSpPr>
          <p:cNvPr id="9" name="TextBox 8"/>
          <p:cNvSpPr txBox="1"/>
          <p:nvPr/>
        </p:nvSpPr>
        <p:spPr>
          <a:xfrm>
            <a:off x="6810375" y="1897101"/>
            <a:ext cx="3676650" cy="923330"/>
          </a:xfrm>
          <a:prstGeom prst="rect">
            <a:avLst/>
          </a:prstGeom>
          <a:noFill/>
        </p:spPr>
        <p:txBody>
          <a:bodyPr wrap="square" rtlCol="0">
            <a:spAutoFit/>
          </a:bodyPr>
          <a:lstStyle/>
          <a:p>
            <a:r>
              <a:rPr lang="en-GB" b="1" dirty="0">
                <a:solidFill>
                  <a:srgbClr val="002060"/>
                </a:solidFill>
              </a:rPr>
              <a:t>These do not link to the RWI taught order but still give the children good practice! </a:t>
            </a:r>
          </a:p>
        </p:txBody>
      </p:sp>
      <p:pic>
        <p:nvPicPr>
          <p:cNvPr id="10" name="Picture 9"/>
          <p:cNvPicPr>
            <a:picLocks noChangeAspect="1"/>
          </p:cNvPicPr>
          <p:nvPr/>
        </p:nvPicPr>
        <p:blipFill>
          <a:blip r:embed="rId3"/>
          <a:stretch>
            <a:fillRect/>
          </a:stretch>
        </p:blipFill>
        <p:spPr>
          <a:xfrm>
            <a:off x="4476750" y="960420"/>
            <a:ext cx="1262732" cy="1262732"/>
          </a:xfrm>
          <a:prstGeom prst="rect">
            <a:avLst/>
          </a:prstGeom>
        </p:spPr>
      </p:pic>
      <p:pic>
        <p:nvPicPr>
          <p:cNvPr id="11" name="Picture 10"/>
          <p:cNvPicPr>
            <a:picLocks noChangeAspect="1"/>
          </p:cNvPicPr>
          <p:nvPr/>
        </p:nvPicPr>
        <p:blipFill>
          <a:blip r:embed="rId4"/>
          <a:stretch>
            <a:fillRect/>
          </a:stretch>
        </p:blipFill>
        <p:spPr>
          <a:xfrm>
            <a:off x="4844132" y="3066572"/>
            <a:ext cx="1875781" cy="850354"/>
          </a:xfrm>
          <a:prstGeom prst="rect">
            <a:avLst/>
          </a:prstGeom>
        </p:spPr>
      </p:pic>
      <p:pic>
        <p:nvPicPr>
          <p:cNvPr id="12" name="Picture 11"/>
          <p:cNvPicPr>
            <a:picLocks noChangeAspect="1"/>
          </p:cNvPicPr>
          <p:nvPr/>
        </p:nvPicPr>
        <p:blipFill>
          <a:blip r:embed="rId5"/>
          <a:stretch>
            <a:fillRect/>
          </a:stretch>
        </p:blipFill>
        <p:spPr>
          <a:xfrm>
            <a:off x="8894071" y="3916926"/>
            <a:ext cx="2590800" cy="1360170"/>
          </a:xfrm>
          <a:prstGeom prst="rect">
            <a:avLst/>
          </a:prstGeom>
        </p:spPr>
      </p:pic>
      <p:pic>
        <p:nvPicPr>
          <p:cNvPr id="13" name="Picture 12"/>
          <p:cNvPicPr>
            <a:picLocks noChangeAspect="1"/>
          </p:cNvPicPr>
          <p:nvPr/>
        </p:nvPicPr>
        <p:blipFill>
          <a:blip r:embed="rId6"/>
          <a:stretch>
            <a:fillRect/>
          </a:stretch>
        </p:blipFill>
        <p:spPr>
          <a:xfrm>
            <a:off x="781049" y="4001593"/>
            <a:ext cx="2574029" cy="1448811"/>
          </a:xfrm>
          <a:prstGeom prst="rect">
            <a:avLst/>
          </a:prstGeom>
        </p:spPr>
      </p:pic>
    </p:spTree>
    <p:extLst>
      <p:ext uri="{BB962C8B-B14F-4D97-AF65-F5344CB8AC3E}">
        <p14:creationId xmlns:p14="http://schemas.microsoft.com/office/powerpoint/2010/main" val="972878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16</a:t>
            </a:fld>
            <a:endParaRPr lang="en-US" dirty="0"/>
          </a:p>
        </p:txBody>
      </p:sp>
      <p:pic>
        <p:nvPicPr>
          <p:cNvPr id="2" name="Picture 1">
            <a:extLst>
              <a:ext uri="{FF2B5EF4-FFF2-40B4-BE49-F238E27FC236}">
                <a16:creationId xmlns:a16="http://schemas.microsoft.com/office/drawing/2014/main" id="{93282CDE-37F6-4CCC-8312-B9FEDD65B2B7}"/>
              </a:ext>
            </a:extLst>
          </p:cNvPr>
          <p:cNvPicPr>
            <a:picLocks noChangeAspect="1"/>
          </p:cNvPicPr>
          <p:nvPr/>
        </p:nvPicPr>
        <p:blipFill>
          <a:blip r:embed="rId2"/>
          <a:stretch>
            <a:fillRect/>
          </a:stretch>
        </p:blipFill>
        <p:spPr>
          <a:xfrm>
            <a:off x="3838575" y="1171575"/>
            <a:ext cx="4514850" cy="4514850"/>
          </a:xfrm>
          <a:prstGeom prst="rect">
            <a:avLst/>
          </a:prstGeom>
        </p:spPr>
      </p:pic>
    </p:spTree>
    <p:extLst>
      <p:ext uri="{BB962C8B-B14F-4D97-AF65-F5344CB8AC3E}">
        <p14:creationId xmlns:p14="http://schemas.microsoft.com/office/powerpoint/2010/main" val="4138966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p:txBody>
          <a:bodyPr/>
          <a:lstStyle/>
          <a:p>
            <a:r>
              <a:rPr lang="en-GB" dirty="0"/>
              <a:t>Any questions? </a:t>
            </a:r>
            <a:endParaRPr lang="ru-RU" dirty="0"/>
          </a:p>
        </p:txBody>
      </p:sp>
      <p:sp>
        <p:nvSpPr>
          <p:cNvPr id="3" name="Picture Placeholder 2"/>
          <p:cNvSpPr>
            <a:spLocks noGrp="1"/>
          </p:cNvSpPr>
          <p:nvPr>
            <p:ph type="pic" sz="quarter" idx="13"/>
          </p:nvPr>
        </p:nvSpPr>
        <p:spPr/>
      </p:sp>
      <p:pic>
        <p:nvPicPr>
          <p:cNvPr id="5" name="Picture 4">
            <a:extLst>
              <a:ext uri="{FF2B5EF4-FFF2-40B4-BE49-F238E27FC236}">
                <a16:creationId xmlns:a16="http://schemas.microsoft.com/office/drawing/2014/main" id="{921EE868-62E0-435B-B54D-7BF0CE7F0328}"/>
              </a:ext>
            </a:extLst>
          </p:cNvPr>
          <p:cNvPicPr>
            <a:picLocks noChangeAspect="1"/>
          </p:cNvPicPr>
          <p:nvPr/>
        </p:nvPicPr>
        <p:blipFill>
          <a:blip r:embed="rId2"/>
          <a:stretch>
            <a:fillRect/>
          </a:stretch>
        </p:blipFill>
        <p:spPr>
          <a:xfrm>
            <a:off x="407682" y="2455355"/>
            <a:ext cx="5233987" cy="2616994"/>
          </a:xfrm>
          <a:prstGeom prst="rect">
            <a:avLst/>
          </a:prstGeom>
        </p:spPr>
      </p:pic>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win32_fixed" id="{C59A5AD7-EBEF-4561-BC60-0A23D3BA686D}" vid="{03644F61-548D-4A3E-96B4-34B0193B8A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818</TotalTime>
  <Words>569</Words>
  <Application>Microsoft Office PowerPoint</Application>
  <PresentationFormat>Widescreen</PresentationFormat>
  <Paragraphs>88</Paragraphs>
  <Slides>17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Franklin Gothic Book</vt:lpstr>
      <vt:lpstr>Office Theme</vt:lpstr>
      <vt:lpstr>Phonics Workshop</vt:lpstr>
      <vt:lpstr>RWI links  </vt:lpstr>
      <vt:lpstr>PowerPoint Presentation</vt:lpstr>
      <vt:lpstr>PowerPoint Presentation</vt:lpstr>
      <vt:lpstr>PowerPoint Presentation</vt:lpstr>
      <vt:lpstr>Green words</vt:lpstr>
      <vt:lpstr>Red words</vt:lpstr>
      <vt:lpstr>PowerPoint Presentation</vt:lpstr>
      <vt:lpstr>Speedy reading</vt:lpstr>
      <vt:lpstr>Fluency </vt:lpstr>
      <vt:lpstr>RWI books in order</vt:lpstr>
      <vt:lpstr>What happens if my child is not on track? </vt:lpstr>
      <vt:lpstr>PowerPoint Presentation</vt:lpstr>
      <vt:lpstr>Videos for parents </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Elizabeth Killin</dc:creator>
  <cp:lastModifiedBy>Laura Harris</cp:lastModifiedBy>
  <cp:revision>28</cp:revision>
  <dcterms:created xsi:type="dcterms:W3CDTF">2023-06-23T15:24:05Z</dcterms:created>
  <dcterms:modified xsi:type="dcterms:W3CDTF">2025-11-03T16:29:41Z</dcterms:modified>
</cp:coreProperties>
</file>