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3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  <p:sldMasterId id="2147483684" r:id="rId3"/>
    <p:sldMasterId id="2147483706" r:id="rId4"/>
  </p:sldMasterIdLst>
  <p:notesMasterIdLst>
    <p:notesMasterId r:id="rId22"/>
  </p:notesMasterIdLst>
  <p:handoutMasterIdLst>
    <p:handoutMasterId r:id="rId23"/>
  </p:handoutMasterIdLst>
  <p:sldIdLst>
    <p:sldId id="256" r:id="rId5"/>
    <p:sldId id="258" r:id="rId6"/>
    <p:sldId id="278" r:id="rId7"/>
    <p:sldId id="274" r:id="rId8"/>
    <p:sldId id="275" r:id="rId9"/>
    <p:sldId id="279" r:id="rId10"/>
    <p:sldId id="261" r:id="rId11"/>
    <p:sldId id="281" r:id="rId12"/>
    <p:sldId id="290" r:id="rId13"/>
    <p:sldId id="267" r:id="rId14"/>
    <p:sldId id="280" r:id="rId15"/>
    <p:sldId id="272" r:id="rId16"/>
    <p:sldId id="271" r:id="rId17"/>
    <p:sldId id="269" r:id="rId18"/>
    <p:sldId id="268" r:id="rId19"/>
    <p:sldId id="266" r:id="rId20"/>
    <p:sldId id="264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9907" autoAdjust="0"/>
  </p:normalViewPr>
  <p:slideViewPr>
    <p:cSldViewPr snapToGrid="0">
      <p:cViewPr varScale="1">
        <p:scale>
          <a:sx n="64" d="100"/>
          <a:sy n="64" d="100"/>
        </p:scale>
        <p:origin x="942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9/16/2025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9/16/2025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4791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pn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6101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4153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5763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5570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7826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5053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8322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1763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7859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1229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534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0259519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85798730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8216726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796885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359389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324740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810336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81788747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9069618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91513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45849732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4243784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240710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933806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5268902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4673896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8514306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89670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500298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88385325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8176881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67328372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87359412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34029" y="383750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35638" y="1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6599" y="387686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8214332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3117545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580058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3528082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32256" y="417376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7739" y="0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71735" y="255510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4780879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52223121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1309488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586297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0146364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039298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747973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9868745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3455333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5976114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6590021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1079964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632620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55371581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1449555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35.xml"/><Relationship Id="rId21" Type="http://schemas.openxmlformats.org/officeDocument/2006/relationships/slideLayout" Target="../slideLayouts/slideLayout53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slideLayout" Target="../slideLayouts/slideLayout52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slideLayout" Target="../slideLayouts/slideLayout51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Relationship Id="rId22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6.xml"/><Relationship Id="rId18" Type="http://schemas.openxmlformats.org/officeDocument/2006/relationships/slideLayout" Target="../slideLayouts/slideLayout71.xml"/><Relationship Id="rId3" Type="http://schemas.openxmlformats.org/officeDocument/2006/relationships/slideLayout" Target="../slideLayouts/slideLayout56.xml"/><Relationship Id="rId21" Type="http://schemas.openxmlformats.org/officeDocument/2006/relationships/slideLayout" Target="../slideLayouts/slideLayout74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17" Type="http://schemas.openxmlformats.org/officeDocument/2006/relationships/slideLayout" Target="../slideLayouts/slideLayout70.xml"/><Relationship Id="rId2" Type="http://schemas.openxmlformats.org/officeDocument/2006/relationships/slideLayout" Target="../slideLayouts/slideLayout55.xml"/><Relationship Id="rId16" Type="http://schemas.openxmlformats.org/officeDocument/2006/relationships/slideLayout" Target="../slideLayouts/slideLayout69.xml"/><Relationship Id="rId20" Type="http://schemas.openxmlformats.org/officeDocument/2006/relationships/slideLayout" Target="../slideLayouts/slideLayout73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5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3.xml"/><Relationship Id="rId19" Type="http://schemas.openxmlformats.org/officeDocument/2006/relationships/slideLayout" Target="../slideLayouts/slideLayout72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slideLayout" Target="../slideLayouts/slideLayout67.xml"/><Relationship Id="rId22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BC384-65AE-42D7-A409-E0135A27F7E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A3DE0-1EA7-450D-A730-0C5093F0C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765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8901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  <p:sldLayoutId id="2147483702" r:id="rId18"/>
    <p:sldLayoutId id="2147483703" r:id="rId19"/>
    <p:sldLayoutId id="2147483704" r:id="rId20"/>
    <p:sldLayoutId id="2147483705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72375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  <p:sldLayoutId id="2147483723" r:id="rId17"/>
    <p:sldLayoutId id="2147483724" r:id="rId18"/>
    <p:sldLayoutId id="2147483725" r:id="rId19"/>
    <p:sldLayoutId id="2147483726" r:id="rId20"/>
    <p:sldLayoutId id="2147483727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png"/><Relationship Id="rId10" Type="http://schemas.openxmlformats.org/officeDocument/2006/relationships/image" Target="../media/image40.jpeg"/><Relationship Id="rId4" Type="http://schemas.openxmlformats.org/officeDocument/2006/relationships/image" Target="../media/image34.png"/><Relationship Id="rId9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Meet the teacher </a:t>
            </a:r>
            <a:endParaRPr lang="ru-RU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Welcome to Year </a:t>
            </a:r>
            <a:endParaRPr lang="ru-RU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September 2025</a:t>
            </a:r>
            <a:endParaRPr lang="ru-RU" sz="1800" dirty="0"/>
          </a:p>
        </p:txBody>
      </p:sp>
      <p:pic>
        <p:nvPicPr>
          <p:cNvPr id="9" name="Picture Placeholder 8" descr="Kids on Desk Looking at Notebook">
            <a:extLst>
              <a:ext uri="{FF2B5EF4-FFF2-40B4-BE49-F238E27FC236}">
                <a16:creationId xmlns:a16="http://schemas.microsoft.com/office/drawing/2014/main" id="{F1EACC03-9DC7-4C77-9BAE-11CBF767B58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7153" y="252933"/>
            <a:ext cx="1724297" cy="172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Staff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5101" y="2881644"/>
            <a:ext cx="5075147" cy="3232652"/>
          </a:xfrm>
        </p:spPr>
        <p:txBody>
          <a:bodyPr>
            <a:noAutofit/>
          </a:bodyPr>
          <a:lstStyle/>
          <a:p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Mrs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</a:rPr>
              <a:t> Ingle Year 3 </a:t>
            </a:r>
          </a:p>
          <a:p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</a:rPr>
              <a:t>Miss Stretch Year mixed year 3 and 4  </a:t>
            </a:r>
          </a:p>
          <a:p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</a:rPr>
              <a:t>Miss Tolley  4 </a:t>
            </a:r>
          </a:p>
          <a:p>
            <a:endParaRPr lang="en-US" sz="2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Mrs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</a:rPr>
              <a:t> Celine</a:t>
            </a:r>
          </a:p>
          <a:p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Mrs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</a:rPr>
              <a:t> Townsend</a:t>
            </a:r>
          </a:p>
          <a:p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Mrs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</a:rPr>
              <a:t> Duarte</a:t>
            </a:r>
          </a:p>
          <a:p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Mrs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Hearley</a:t>
            </a:r>
            <a:endParaRPr lang="en-US" sz="2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</a:rPr>
              <a:t>Mr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</a:rPr>
              <a:t> Duckworth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>
          <a:xfrm rot="720000">
            <a:off x="6384188" y="149563"/>
            <a:ext cx="4647699" cy="5472101"/>
          </a:xfrm>
        </p:spPr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4269F9-3996-40CD-A1F3-58A31B5A0C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2559" y="899910"/>
            <a:ext cx="1095528" cy="14575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B498CD-C1DF-4AA9-B041-947D976C9B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0161" y="544914"/>
            <a:ext cx="1066949" cy="144800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56874A9-6CB3-40F3-8E22-8DE35379EE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7107" y="198807"/>
            <a:ext cx="1028844" cy="14956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7A5F656-B95D-42E0-95CB-D8ABD24B7B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0481" y="4066012"/>
            <a:ext cx="1028844" cy="14575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84E6FD0-F758-43EC-8192-D2FC1E1B61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86429" y="2300700"/>
            <a:ext cx="1171739" cy="14575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0C91247-3A8B-479D-BE61-C93CBF3829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7750" y="3777536"/>
            <a:ext cx="1095026" cy="14861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9464914-73CE-4049-9A80-488224059E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29363" y="3172229"/>
            <a:ext cx="1066949" cy="141942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723B776-BCF6-41F7-B616-FC00AB9471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12685" y="2007810"/>
            <a:ext cx="1028844" cy="148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18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6F2829E-581E-4CF5-AC59-7984B364F73C}"/>
              </a:ext>
            </a:extLst>
          </p:cNvPr>
          <p:cNvSpPr txBox="1"/>
          <p:nvPr/>
        </p:nvSpPr>
        <p:spPr>
          <a:xfrm>
            <a:off x="236220" y="0"/>
            <a:ext cx="10792656" cy="95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AUTUMN TERM: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History- The Stone Age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lang="en-GB" sz="2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Geography - Antarctica</a:t>
            </a:r>
            <a:endParaRPr lang="en-GB" sz="2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Guided reading text- ‘Wild Way Home’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Science- Animals including humans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Art- Charcoal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DT-Structures: Mechanical system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R.E-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Sikhism and Christianity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43E021-0695-40E4-8DDA-FA205F210463}"/>
              </a:ext>
            </a:extLst>
          </p:cNvPr>
          <p:cNvSpPr txBox="1"/>
          <p:nvPr/>
        </p:nvSpPr>
        <p:spPr>
          <a:xfrm>
            <a:off x="8275320" y="4600575"/>
            <a:ext cx="3680460" cy="187743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TRIPS: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Autumn 2</a:t>
            </a:r>
            <a:r>
              <a:rPr kumimoji="0" lang="en-GB" sz="28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Natural History Museum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2" name="Picture 2" descr="Stone Age - Wikipedia">
            <a:extLst>
              <a:ext uri="{FF2B5EF4-FFF2-40B4-BE49-F238E27FC236}">
                <a16:creationId xmlns:a16="http://schemas.microsoft.com/office/drawing/2014/main" id="{2B1D6C92-89D5-45E4-BF28-55E8B96A4A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11425"/>
            <a:ext cx="2447925" cy="163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Antarctica | History, Map, Climate, &amp; Facts | Britannica">
            <a:extLst>
              <a:ext uri="{FF2B5EF4-FFF2-40B4-BE49-F238E27FC236}">
                <a16:creationId xmlns:a16="http://schemas.microsoft.com/office/drawing/2014/main" id="{5A3B031F-0605-4FEF-84B9-3E023DDC2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950" y="2054800"/>
            <a:ext cx="23241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The Universal Faith - Sikh Missionary Society (U.K.)">
            <a:extLst>
              <a:ext uri="{FF2B5EF4-FFF2-40B4-BE49-F238E27FC236}">
                <a16:creationId xmlns:a16="http://schemas.microsoft.com/office/drawing/2014/main" id="{3AB4B0B4-BCCB-4C3F-BB9C-974C00164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052781"/>
            <a:ext cx="1663343" cy="233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The Wild Way Home Book Review">
            <a:extLst>
              <a:ext uri="{FF2B5EF4-FFF2-40B4-BE49-F238E27FC236}">
                <a16:creationId xmlns:a16="http://schemas.microsoft.com/office/drawing/2014/main" id="{F1A06C4D-20E2-44D2-B548-B117E1F50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831" y="71650"/>
            <a:ext cx="1224090" cy="187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5739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6F2829E-581E-4CF5-AC59-7984B364F73C}"/>
              </a:ext>
            </a:extLst>
          </p:cNvPr>
          <p:cNvSpPr txBox="1"/>
          <p:nvPr/>
        </p:nvSpPr>
        <p:spPr>
          <a:xfrm>
            <a:off x="228600" y="0"/>
            <a:ext cx="10792656" cy="864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entury Gothic" panose="020B0502020202020204" pitchFamily="34" charset="0"/>
              </a:rPr>
              <a:t>SPRING TERM: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Guided reading text- ‘Delta and the Lost City’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Science- Forces and Magnets and Rocks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Geography- Volcanoes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History – Romans and Celts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Art- Surface and Colour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DT – Food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R.E- Judaism and Christianity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43E021-0695-40E4-8DDA-FA205F210463}"/>
              </a:ext>
            </a:extLst>
          </p:cNvPr>
          <p:cNvSpPr txBox="1"/>
          <p:nvPr/>
        </p:nvSpPr>
        <p:spPr>
          <a:xfrm>
            <a:off x="7641070" y="4785925"/>
            <a:ext cx="4322330" cy="1815882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TRIPS: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entury Gothic" panose="020B0502020202020204" pitchFamily="34" charset="0"/>
              </a:rPr>
              <a:t>*Faversham Roman palace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i="0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*Pizza</a:t>
            </a:r>
            <a:r>
              <a:rPr kumimoji="0" lang="en-GB" sz="2800" i="0" strike="noStrike" kern="1200" cap="none" spc="0" normalizeH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 Express</a:t>
            </a:r>
            <a:endParaRPr kumimoji="0" lang="en-GB" sz="2800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2050" name="Picture 2" descr="Delta and the Lost City: Can One Wolfdog Save Her Family... Before It's Too  Late? : Fargher, Anna, Dean, David: Amazon.co.uk: Books">
            <a:extLst>
              <a:ext uri="{FF2B5EF4-FFF2-40B4-BE49-F238E27FC236}">
                <a16:creationId xmlns:a16="http://schemas.microsoft.com/office/drawing/2014/main" id="{4B12CBD0-0B60-4894-89D0-0EA1A5B7F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070" y="256193"/>
            <a:ext cx="1325563" cy="2008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cience - Forces and Magnets | Aberford C of E (VC) Primary School">
            <a:extLst>
              <a:ext uri="{FF2B5EF4-FFF2-40B4-BE49-F238E27FC236}">
                <a16:creationId xmlns:a16="http://schemas.microsoft.com/office/drawing/2014/main" id="{74A5F4D0-D109-43C5-BBF1-A2F3B12D8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1175" y="224611"/>
            <a:ext cx="2276475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isasters explained: volcanoes - ShelterBox">
            <a:extLst>
              <a:ext uri="{FF2B5EF4-FFF2-40B4-BE49-F238E27FC236}">
                <a16:creationId xmlns:a16="http://schemas.microsoft.com/office/drawing/2014/main" id="{C267610F-0C55-4425-A613-F7214B328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511" y="2620967"/>
            <a:ext cx="3106122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Judaism | Definition, Origin, History, Beliefs, &amp; Facts | Britannica">
            <a:extLst>
              <a:ext uri="{FF2B5EF4-FFF2-40B4-BE49-F238E27FC236}">
                <a16:creationId xmlns:a16="http://schemas.microsoft.com/office/drawing/2014/main" id="{F5BEA760-D36C-40F3-996C-B76DEC2FF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1993" y="2829343"/>
            <a:ext cx="2375657" cy="178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28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6F2829E-581E-4CF5-AC59-7984B364F73C}"/>
              </a:ext>
            </a:extLst>
          </p:cNvPr>
          <p:cNvSpPr txBox="1"/>
          <p:nvPr/>
        </p:nvSpPr>
        <p:spPr>
          <a:xfrm>
            <a:off x="228600" y="0"/>
            <a:ext cx="9214658" cy="9079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 pitchFamily="34" charset="0"/>
              </a:rPr>
              <a:t>SUMMER TERM: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History- Ancient Egypt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Geography – </a:t>
            </a:r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Different types of Settlement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Guided reading text- ‘Oh Mummy Mia’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Science- Plants and Light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Art- Working in 3D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DT- Structures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R.E-Christianity and Art through Religion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43E021-0695-40E4-8DDA-FA205F210463}"/>
              </a:ext>
            </a:extLst>
          </p:cNvPr>
          <p:cNvSpPr txBox="1"/>
          <p:nvPr/>
        </p:nvSpPr>
        <p:spPr>
          <a:xfrm>
            <a:off x="7970748" y="4496551"/>
            <a:ext cx="3992652" cy="2062103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TRIPS: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British Museum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Local town trips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4098" name="Picture 2" descr="Ancient Egypt facts and histo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845" y="145352"/>
            <a:ext cx="3254123" cy="183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Oh Mummy Mia!">
            <a:extLst>
              <a:ext uri="{FF2B5EF4-FFF2-40B4-BE49-F238E27FC236}">
                <a16:creationId xmlns:a16="http://schemas.microsoft.com/office/drawing/2014/main" id="{83F7CB23-9E3D-4451-B1B8-5EDD35CF4B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5587" y="1986072"/>
            <a:ext cx="1547813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AD96DBE-E5AC-4B8F-94C4-7D0F702010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3497" y="2521041"/>
            <a:ext cx="2542695" cy="1430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20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48291" y="364488"/>
            <a:ext cx="6845896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7400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Parent newsletter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C0CDE5-970C-4CC4-BF43-0DA127E73E82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7572E40-4B12-47D1-ABE5-F6CEAB2B1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741" y="729613"/>
            <a:ext cx="8316087" cy="5850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97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710179" y="897918"/>
            <a:ext cx="3960711" cy="1061509"/>
          </a:xfrm>
        </p:spPr>
        <p:txBody>
          <a:bodyPr/>
          <a:lstStyle/>
          <a:p>
            <a:r>
              <a:rPr lang="en-US" dirty="0"/>
              <a:t>Timetable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22F2D4-BBAE-4DDA-A4F0-E5C4E688E3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627" y="2129937"/>
            <a:ext cx="10354244" cy="4511838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844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0863" y="332289"/>
            <a:ext cx="6396363" cy="734415"/>
          </a:xfrm>
        </p:spPr>
        <p:txBody>
          <a:bodyPr>
            <a:noAutofit/>
          </a:bodyPr>
          <a:lstStyle/>
          <a:p>
            <a:r>
              <a:rPr lang="en-US" sz="3600" dirty="0"/>
              <a:t>Multiplication Check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12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99283" y="1977539"/>
            <a:ext cx="4603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D0F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Add pictures of key texts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4229" y="826375"/>
            <a:ext cx="5861771" cy="408419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BADD6D5-27C1-F346-B8AE-33A6C131E76E}"/>
              </a:ext>
            </a:extLst>
          </p:cNvPr>
          <p:cNvSpPr txBox="1"/>
          <p:nvPr/>
        </p:nvSpPr>
        <p:spPr>
          <a:xfrm>
            <a:off x="394578" y="1761671"/>
            <a:ext cx="51550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In Year 4, all children are required to complete a times table check to test their recall on all times tables facts.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We strongly recommend you use the soundcheck on Times Tables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Rockstars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 to practice.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Other ideas: Hit The Button, listening to times table songs, writing them out or creating your own games with them.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6654" y="4983109"/>
            <a:ext cx="2370961" cy="175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507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C0CDE5-970C-4CC4-BF43-0DA127E73E82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/>
              <a:ea typeface="+mn-ea"/>
              <a:cs typeface="+mn-cs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89154" y="124691"/>
            <a:ext cx="6635750" cy="1143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Comic Sans MS"/>
                <a:ea typeface="+mj-ea"/>
                <a:cs typeface="+mj-cs"/>
              </a:rPr>
              <a:t>Supporting maths at home:</a:t>
            </a:r>
          </a:p>
        </p:txBody>
      </p:sp>
      <p:sp>
        <p:nvSpPr>
          <p:cNvPr id="9" name="Rectangle 8"/>
          <p:cNvSpPr/>
          <p:nvPr/>
        </p:nvSpPr>
        <p:spPr>
          <a:xfrm>
            <a:off x="289154" y="1267691"/>
            <a:ext cx="7413973" cy="421288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Incorporate mathematics into everyday routines and activities;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telling the time, using money and coins or counting and comparing quantities. A parent or puppet can make deliberate errors in counting and sharing, with the child encouraged to identify these mistakes.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Use maths talk every day.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For example, how many pennies are you holding? Or what shape is that object? Focus on concepts like doubling/halving and adding/subtracting. If I ate half the peas on your plate for you, how many would you have left?” </a:t>
            </a:r>
          </a:p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Ask your child to teach you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new strategies and solve problems taught in class.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Play maths games together.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Many games use mathematical and logical skills that your children will need in later life - plus they’re fun! Games like jigsaw puzzles help children to develop logical &amp; spatial awareness skills. Board games with dice develop children’s counting skills.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Use fractions in daily life.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Can you find ½ of the sweets? What fraction of the cake has been eaten? </a:t>
            </a:r>
          </a:p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Practice times tables and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maths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games online.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Times table rock stars,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Sumdog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, Hit the Button are all useful websites.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If they need a challenge…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Explore websites such as NRICH (http:// nrich.maths.org/) or </a:t>
            </a: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Transum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 (http://www.transum.org/)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4D4D4D">
                  <a:lumMod val="50000"/>
                </a:srgbClr>
              </a:soli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E761185-B4CC-5096-0504-F74138A157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"/>
          <a:stretch/>
        </p:blipFill>
        <p:spPr>
          <a:xfrm>
            <a:off x="8334496" y="5102822"/>
            <a:ext cx="1952704" cy="16465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DBCCB3C-8023-F405-6C01-2A052CDD4D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036" r="9459" b="-2"/>
          <a:stretch/>
        </p:blipFill>
        <p:spPr>
          <a:xfrm>
            <a:off x="8279331" y="2908493"/>
            <a:ext cx="2063035" cy="206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60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Reading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957" y="5014839"/>
            <a:ext cx="3913188" cy="2249488"/>
          </a:xfrm>
        </p:spPr>
        <p:txBody>
          <a:bodyPr/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Guided Reading texts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629ADB-DC44-49F5-B120-E56C20E610D9}"/>
              </a:ext>
            </a:extLst>
          </p:cNvPr>
          <p:cNvSpPr txBox="1"/>
          <p:nvPr/>
        </p:nvSpPr>
        <p:spPr>
          <a:xfrm>
            <a:off x="292874" y="2158131"/>
            <a:ext cx="4557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accent4"/>
                </a:solidFill>
              </a:rPr>
              <a:t>Author of the term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accent4"/>
                </a:solidFill>
              </a:rPr>
              <a:t>Dick King Smith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accent4"/>
                </a:solidFill>
              </a:rPr>
              <a:t>Enid Blyton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accent4"/>
                </a:solidFill>
              </a:rPr>
              <a:t>Michael Morpurgo</a:t>
            </a:r>
          </a:p>
        </p:txBody>
      </p:sp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31637549-4CEF-4DA3-9742-6F0A9ACDB2B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/>
          <a:srcRect l="6195" t="4610" r="6195" b="5587"/>
          <a:stretch/>
        </p:blipFill>
        <p:spPr>
          <a:xfrm rot="720000">
            <a:off x="6843336" y="481891"/>
            <a:ext cx="2202733" cy="2329011"/>
          </a:xfr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E17C34C-B05B-4FDA-9956-F451B36BF3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484"/>
          <a:stretch/>
        </p:blipFill>
        <p:spPr>
          <a:xfrm rot="763349">
            <a:off x="6673526" y="3130938"/>
            <a:ext cx="3544631" cy="195989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F61D582-F8D0-4207-B3F2-ECE4AB78AB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07130">
            <a:off x="9070161" y="991419"/>
            <a:ext cx="2277141" cy="224021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D9E4F91-23CD-4C41-AEEE-0CF94F7D0176}"/>
              </a:ext>
            </a:extLst>
          </p:cNvPr>
          <p:cNvSpPr txBox="1"/>
          <p:nvPr/>
        </p:nvSpPr>
        <p:spPr>
          <a:xfrm>
            <a:off x="256091" y="3287080"/>
            <a:ext cx="4557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accent4"/>
                </a:solidFill>
              </a:rPr>
              <a:t>Old and gold/new and bold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87F4563-46E5-4AE1-B04C-28F14A3C9422}"/>
              </a:ext>
            </a:extLst>
          </p:cNvPr>
          <p:cNvGrpSpPr/>
          <p:nvPr/>
        </p:nvGrpSpPr>
        <p:grpSpPr>
          <a:xfrm>
            <a:off x="467136" y="3753965"/>
            <a:ext cx="3913188" cy="1012907"/>
            <a:chOff x="467135" y="3753965"/>
            <a:chExt cx="4010687" cy="1159754"/>
          </a:xfrm>
        </p:grpSpPr>
        <p:pic>
          <p:nvPicPr>
            <p:cNvPr id="21" name="Picture 20" descr="Stig of the Dump: 60th Anniversary Edition (A Puffin Book) (Cover may vary)  : King, Clive, Ardizzone, Mr Edward: Amazon.co.uk: Books">
              <a:extLst>
                <a:ext uri="{FF2B5EF4-FFF2-40B4-BE49-F238E27FC236}">
                  <a16:creationId xmlns:a16="http://schemas.microsoft.com/office/drawing/2014/main" id="{9CFE05D4-7E07-4891-9583-DC15692C2A9E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135" y="3760975"/>
              <a:ext cx="802120" cy="11461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Picture 21" descr="https://www.booksfortopics.com/wp-content/uploads/the-iron-man-205x300.jpeg">
              <a:extLst>
                <a:ext uri="{FF2B5EF4-FFF2-40B4-BE49-F238E27FC236}">
                  <a16:creationId xmlns:a16="http://schemas.microsoft.com/office/drawing/2014/main" id="{435B2CB6-DAB3-41F8-B52C-36786B26CBDB}"/>
                </a:ext>
              </a:extLst>
            </p:cNvPr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5216" y="3753965"/>
              <a:ext cx="802120" cy="11461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" name="Picture 23" descr="https://www.booksfortopics.com/wp-content/uploads/dog-man-1-195x300.jpg">
              <a:extLst>
                <a:ext uri="{FF2B5EF4-FFF2-40B4-BE49-F238E27FC236}">
                  <a16:creationId xmlns:a16="http://schemas.microsoft.com/office/drawing/2014/main" id="{0D0DAC16-D5A2-426D-8911-64D63D3E29EC}"/>
                </a:ext>
              </a:extLst>
            </p:cNvPr>
            <p:cNvPicPr/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9072" y="3756835"/>
              <a:ext cx="802120" cy="11461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" name="Picture 24" descr="https://www.booksfortopics.com/wp-content/uploads/the-boy-at-the-back-of-the-class-195x300.jpeg">
              <a:extLst>
                <a:ext uri="{FF2B5EF4-FFF2-40B4-BE49-F238E27FC236}">
                  <a16:creationId xmlns:a16="http://schemas.microsoft.com/office/drawing/2014/main" id="{11E936DA-13C2-4D02-B500-C171769059E7}"/>
                </a:ext>
              </a:extLst>
            </p:cNvPr>
            <p:cNvPicPr/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1048" y="3767570"/>
              <a:ext cx="866774" cy="114614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6" name="Picture 25" descr="The Wild Way Home by Sophie Kirtley | Waterstones">
            <a:extLst>
              <a:ext uri="{FF2B5EF4-FFF2-40B4-BE49-F238E27FC236}">
                <a16:creationId xmlns:a16="http://schemas.microsoft.com/office/drawing/2014/main" id="{5162D23D-6AB3-46B7-91D2-08457FC7875C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06" y="5457089"/>
            <a:ext cx="798223" cy="11872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Delta and the Lost City: Can One Wolfdog Save Her Family... Before It's Too  Late? : Fargher, Anna, Dean, David: Amazon.co.uk: Books">
            <a:extLst>
              <a:ext uri="{FF2B5EF4-FFF2-40B4-BE49-F238E27FC236}">
                <a16:creationId xmlns:a16="http://schemas.microsoft.com/office/drawing/2014/main" id="{F7681948-FBCD-4968-8217-E37E192FE706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576" y="5456573"/>
            <a:ext cx="798223" cy="1187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2" descr="Oh Mummy Mia!">
            <a:extLst>
              <a:ext uri="{FF2B5EF4-FFF2-40B4-BE49-F238E27FC236}">
                <a16:creationId xmlns:a16="http://schemas.microsoft.com/office/drawing/2014/main" id="{62AF0400-34D5-4049-997E-A87EA9C4D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360" y="5456573"/>
            <a:ext cx="798223" cy="122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622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Reading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629ADB-DC44-49F5-B120-E56C20E610D9}"/>
              </a:ext>
            </a:extLst>
          </p:cNvPr>
          <p:cNvSpPr txBox="1"/>
          <p:nvPr/>
        </p:nvSpPr>
        <p:spPr>
          <a:xfrm>
            <a:off x="386000" y="2297109"/>
            <a:ext cx="644951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accent4"/>
                </a:solidFill>
              </a:rPr>
              <a:t>Home Reading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4"/>
                </a:solidFill>
              </a:rPr>
              <a:t>5 times (weekly)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4"/>
                </a:solidFill>
              </a:rPr>
              <a:t>Children/adults make comments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4"/>
                </a:solidFill>
              </a:rPr>
              <a:t>Reading to your child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4"/>
                </a:solidFill>
              </a:rPr>
              <a:t>Audio books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4"/>
                </a:solidFill>
              </a:rPr>
              <a:t>Library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4"/>
                </a:solidFill>
              </a:rPr>
              <a:t>Reading bingo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accent4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chemeClr val="accent4"/>
              </a:solidFill>
            </a:endParaRPr>
          </a:p>
          <a:p>
            <a:r>
              <a:rPr lang="en-GB" sz="2000" b="1" dirty="0">
                <a:solidFill>
                  <a:schemeClr val="accent4"/>
                </a:solidFill>
              </a:rPr>
              <a:t>Reading at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4"/>
                </a:solidFill>
              </a:rPr>
              <a:t>Guided Reading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4"/>
                </a:solidFill>
              </a:rPr>
              <a:t>Reading across the wider curriculum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4"/>
                </a:solidFill>
              </a:rPr>
              <a:t>Reading for pleasure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4"/>
                </a:solidFill>
              </a:rPr>
              <a:t>Morning reading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69E2F18-C2B4-40A0-AB82-8822BD27C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3595" y="951607"/>
            <a:ext cx="3400719" cy="296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4106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41227" y="987028"/>
            <a:ext cx="4925386" cy="985062"/>
          </a:xfrm>
        </p:spPr>
        <p:txBody>
          <a:bodyPr>
            <a:noAutofit/>
          </a:bodyPr>
          <a:lstStyle/>
          <a:p>
            <a:r>
              <a:rPr lang="en-US" sz="3600" dirty="0"/>
              <a:t>Handwriting + Presentation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/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271" y="2650651"/>
            <a:ext cx="4844335" cy="29856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1579" y="2052895"/>
            <a:ext cx="4052913" cy="2426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575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13</a:t>
            </a:fld>
            <a:endParaRPr lang="en-US" noProof="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1079" t="14996" r="33302"/>
          <a:stretch/>
        </p:blipFill>
        <p:spPr>
          <a:xfrm>
            <a:off x="3992554" y="315097"/>
            <a:ext cx="4206891" cy="5995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8324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5AB00-1C5C-4EB0-B93F-C03AB7A9B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836" y="5529772"/>
            <a:ext cx="4611188" cy="832104"/>
          </a:xfrm>
        </p:spPr>
        <p:txBody>
          <a:bodyPr>
            <a:noAutofit/>
          </a:bodyPr>
          <a:lstStyle/>
          <a:p>
            <a:pPr algn="ctr"/>
            <a:r>
              <a:rPr lang="en-US" sz="3200" dirty="0"/>
              <a:t>Ready, Respectful, Safe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10076" y="729456"/>
            <a:ext cx="6845896" cy="365125"/>
          </a:xfrm>
        </p:spPr>
        <p:txBody>
          <a:bodyPr/>
          <a:lstStyle/>
          <a:p>
            <a:r>
              <a:rPr lang="en-US" sz="2800" u="sng" dirty="0" err="1"/>
              <a:t>Behaviour</a:t>
            </a:r>
            <a:r>
              <a:rPr lang="en-US" sz="2800" u="sng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14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786759" y="1567986"/>
            <a:ext cx="86184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Recognition board – all children recognised for positive behaviour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Re-direct, remind, caution – all done privately with the child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Time outs still take place but white slips are for recording purposes only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All adults responsible and consistent </a:t>
            </a:r>
          </a:p>
        </p:txBody>
      </p:sp>
    </p:spTree>
    <p:extLst>
      <p:ext uri="{BB962C8B-B14F-4D97-AF65-F5344CB8AC3E}">
        <p14:creationId xmlns:p14="http://schemas.microsoft.com/office/powerpoint/2010/main" val="25906005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Challenge for all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0568" y="2508202"/>
            <a:ext cx="5205479" cy="22494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Helping children to access their learning:</a:t>
            </a:r>
          </a:p>
          <a:p>
            <a:r>
              <a:rPr lang="en-US" sz="2400" dirty="0"/>
              <a:t>Manipulatives (dienes and </a:t>
            </a:r>
            <a:r>
              <a:rPr lang="en-US" sz="2400" dirty="0" err="1"/>
              <a:t>numicon</a:t>
            </a:r>
            <a:r>
              <a:rPr lang="en-US" sz="2400" dirty="0"/>
              <a:t>)</a:t>
            </a:r>
          </a:p>
          <a:p>
            <a:r>
              <a:rPr lang="en-US" sz="2400" dirty="0"/>
              <a:t>RWI sound mats</a:t>
            </a:r>
          </a:p>
          <a:p>
            <a:r>
              <a:rPr lang="en-US" sz="2400" dirty="0" err="1"/>
              <a:t>Widgits</a:t>
            </a:r>
            <a:r>
              <a:rPr lang="en-US" sz="2400" dirty="0"/>
              <a:t> – word banks</a:t>
            </a:r>
          </a:p>
          <a:p>
            <a:endParaRPr lang="en-US" sz="2400" dirty="0"/>
          </a:p>
          <a:p>
            <a:pPr marL="0" indent="0">
              <a:buNone/>
            </a:pPr>
            <a:r>
              <a:rPr lang="en-US" sz="2400" dirty="0"/>
              <a:t>Challenge for all </a:t>
            </a:r>
          </a:p>
          <a:p>
            <a:r>
              <a:rPr lang="en-US" sz="2400" dirty="0"/>
              <a:t> All children able to access challenge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186" t="11499" r="11799" b="10042"/>
          <a:stretch/>
        </p:blipFill>
        <p:spPr>
          <a:xfrm rot="859054">
            <a:off x="7104474" y="392971"/>
            <a:ext cx="1979224" cy="1398369"/>
          </a:xfrm>
          <a:prstGeom prst="rect">
            <a:avLst/>
          </a:prstGeom>
        </p:spPr>
      </p:pic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D4EBB711-3E56-4AA1-88BE-1549DBFB7F3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10304" r="10304"/>
          <a:stretch>
            <a:fillRect/>
          </a:stretch>
        </p:blipFill>
        <p:spPr>
          <a:xfrm rot="858760">
            <a:off x="9394369" y="1709040"/>
            <a:ext cx="1357529" cy="15983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039B94E-7AB5-4033-B025-C5E3A9F2A3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03303">
            <a:off x="7721941" y="4024213"/>
            <a:ext cx="2654635" cy="163650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5478A1D-F19B-44AD-84A0-2CF54198AA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840302">
            <a:off x="6693005" y="2064174"/>
            <a:ext cx="2310479" cy="141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9218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61210" y="456187"/>
            <a:ext cx="6845896" cy="365125"/>
          </a:xfrm>
        </p:spPr>
        <p:txBody>
          <a:bodyPr/>
          <a:lstStyle/>
          <a:p>
            <a:r>
              <a:rPr lang="en-US" sz="2800" dirty="0"/>
              <a:t>How you can help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16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D8AD60E-6CBF-48F5-9217-DAAD6A4ECAA4}"/>
              </a:ext>
            </a:extLst>
          </p:cNvPr>
          <p:cNvSpPr txBox="1">
            <a:spLocks/>
          </p:cNvSpPr>
          <p:nvPr/>
        </p:nvSpPr>
        <p:spPr>
          <a:xfrm>
            <a:off x="3247083" y="1086515"/>
            <a:ext cx="4611188" cy="832104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/>
              <a:t>Ready, Respectful, Safe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A1C6A9-6D13-412D-A267-F5A7FB90819C}"/>
              </a:ext>
            </a:extLst>
          </p:cNvPr>
          <p:cNvSpPr txBox="1"/>
          <p:nvPr/>
        </p:nvSpPr>
        <p:spPr>
          <a:xfrm>
            <a:off x="1815680" y="4474884"/>
            <a:ext cx="834952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Home learning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Reading at home (5x over the week)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TTRS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Spellings</a:t>
            </a:r>
          </a:p>
          <a:p>
            <a:pPr lvl="1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CC87D3-8D02-417B-8C3B-07E9FC5A555F}"/>
              </a:ext>
            </a:extLst>
          </p:cNvPr>
          <p:cNvSpPr txBox="1"/>
          <p:nvPr/>
        </p:nvSpPr>
        <p:spPr>
          <a:xfrm>
            <a:off x="1815680" y="2258893"/>
            <a:ext cx="834952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Supporting us to help your child be ‘Ready’ for their learning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Sleep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Filling breakfast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Attendance/punctual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Supporting our rules: Ready, Respectful and Safe </a:t>
            </a:r>
          </a:p>
          <a:p>
            <a:pPr lvl="1"/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4E80198-DFAF-4CEF-AF46-FC30347836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695331" y="4619193"/>
            <a:ext cx="3011775" cy="155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8617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ru-RU" dirty="0"/>
          </a:p>
        </p:txBody>
      </p:sp>
      <p:pic>
        <p:nvPicPr>
          <p:cNvPr id="7" name="Picture Placeholder 6" descr="Boy Carrying Red Backp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17932" t="26156" r="14038" b="34430"/>
          <a:stretch/>
        </p:blipFill>
        <p:spPr>
          <a:xfrm>
            <a:off x="-1600" y="1096296"/>
            <a:ext cx="6052552" cy="5259842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5FC3B-DD33-4B9A-A5EB-A2301786CE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Any questions?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win32_fixed" id="{C59A5AD7-EBEF-4561-BC60-0A23D3BA686D}" vid="{03644F61-548D-4A3E-96B4-34B0193B8AC9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win32_fixed" id="{C59A5AD7-EBEF-4561-BC60-0A23D3BA686D}" vid="{03644F61-548D-4A3E-96B4-34B0193B8AC9}"/>
    </a:ext>
  </a:extLst>
</a:theme>
</file>

<file path=ppt/theme/theme4.xml><?xml version="1.0" encoding="utf-8"?>
<a:theme xmlns:a="http://schemas.openxmlformats.org/drawingml/2006/main" name="3_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win32_fixed" id="{C59A5AD7-EBEF-4561-BC60-0A23D3BA686D}" vid="{03644F61-548D-4A3E-96B4-34B0193B8AC9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</TotalTime>
  <Words>693</Words>
  <Application>Microsoft Office PowerPoint</Application>
  <PresentationFormat>Widescreen</PresentationFormat>
  <Paragraphs>158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Calibri Light</vt:lpstr>
      <vt:lpstr>Century Gothic</vt:lpstr>
      <vt:lpstr>Comic Sans MS</vt:lpstr>
      <vt:lpstr>Franklin Gothic Book</vt:lpstr>
      <vt:lpstr>Segoe UI</vt:lpstr>
      <vt:lpstr>Wingdings</vt:lpstr>
      <vt:lpstr>Office Theme</vt:lpstr>
      <vt:lpstr>2_Office Theme</vt:lpstr>
      <vt:lpstr>1_Office Theme</vt:lpstr>
      <vt:lpstr>3_Office Theme</vt:lpstr>
      <vt:lpstr>Meet the teacher </vt:lpstr>
      <vt:lpstr>Staff</vt:lpstr>
      <vt:lpstr>PowerPoint Presentation</vt:lpstr>
      <vt:lpstr>PowerPoint Presentation</vt:lpstr>
      <vt:lpstr>PowerPoint Presentation</vt:lpstr>
      <vt:lpstr>PowerPoint Presentation</vt:lpstr>
      <vt:lpstr>Timetable</vt:lpstr>
      <vt:lpstr>Multiplication Check</vt:lpstr>
      <vt:lpstr>PowerPoint Presentation</vt:lpstr>
      <vt:lpstr>Reading </vt:lpstr>
      <vt:lpstr>Reading </vt:lpstr>
      <vt:lpstr>Handwriting + Presentation </vt:lpstr>
      <vt:lpstr>PowerPoint Presentation</vt:lpstr>
      <vt:lpstr>Ready, Respectful, Safe </vt:lpstr>
      <vt:lpstr>Challenge for all</vt:lpstr>
      <vt:lpstr>PowerPoint Presentation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Elizabeth Killin</dc:creator>
  <cp:lastModifiedBy>Anna Tolley</cp:lastModifiedBy>
  <cp:revision>29</cp:revision>
  <dcterms:created xsi:type="dcterms:W3CDTF">2023-06-23T15:24:05Z</dcterms:created>
  <dcterms:modified xsi:type="dcterms:W3CDTF">2025-09-16T12:39:34Z</dcterms:modified>
</cp:coreProperties>
</file>